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9"/>
  </p:notesMasterIdLst>
  <p:sldIdLst>
    <p:sldId id="256" r:id="rId2"/>
    <p:sldId id="257" r:id="rId3"/>
    <p:sldId id="29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96" r:id="rId26"/>
    <p:sldId id="280" r:id="rId27"/>
    <p:sldId id="281" r:id="rId28"/>
    <p:sldId id="292" r:id="rId29"/>
    <p:sldId id="283" r:id="rId30"/>
    <p:sldId id="284" r:id="rId31"/>
    <p:sldId id="285" r:id="rId32"/>
    <p:sldId id="291" r:id="rId33"/>
    <p:sldId id="286" r:id="rId34"/>
    <p:sldId id="287" r:id="rId35"/>
    <p:sldId id="293" r:id="rId36"/>
    <p:sldId id="288" r:id="rId37"/>
    <p:sldId id="294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A86"/>
    <a:srgbClr val="F2800E"/>
    <a:srgbClr val="EE735A"/>
    <a:srgbClr val="CCECFF"/>
    <a:srgbClr val="C4DCF8"/>
    <a:srgbClr val="F29886"/>
    <a:srgbClr val="BFD7FD"/>
    <a:srgbClr val="93BBFB"/>
    <a:srgbClr val="FF6600"/>
    <a:srgbClr val="0EF2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 snapToGrid="0">
      <p:cViewPr varScale="1">
        <p:scale>
          <a:sx n="82" d="100"/>
          <a:sy n="82" d="100"/>
        </p:scale>
        <p:origin x="96" y="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wkl7\Downloads\Signal%20Mill%20Exposure%20Point%20Concentrations%20Updated.xlsx" TargetMode="External"/><Relationship Id="rId4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baseline="0">
                <a:solidFill>
                  <a:schemeClr val="tx1"/>
                </a:solidFill>
              </a:rPr>
              <a:t>Lead Correlation Data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69299627020305"/>
          <c:y val="0.13364912280701757"/>
          <c:w val="0.82657538334024039"/>
          <c:h val="0.7140585716259151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EE735A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intercept val="0"/>
            <c:dispRSqr val="1"/>
            <c:dispEq val="1"/>
            <c:trendlineLbl>
              <c:layout>
                <c:manualLayout>
                  <c:x val="0.1124402818068794"/>
                  <c:y val="-0.1516181793065340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Lead!$D$2:$D$21</c:f>
              <c:numCache>
                <c:formatCode>#,##0</c:formatCode>
                <c:ptCount val="20"/>
                <c:pt idx="0">
                  <c:v>28.135714285714283</c:v>
                </c:pt>
                <c:pt idx="1">
                  <c:v>116.14999999999999</c:v>
                </c:pt>
                <c:pt idx="2">
                  <c:v>162.57000000000002</c:v>
                </c:pt>
                <c:pt idx="3">
                  <c:v>336.26714285714286</c:v>
                </c:pt>
                <c:pt idx="4">
                  <c:v>681.04250000000002</c:v>
                </c:pt>
                <c:pt idx="5">
                  <c:v>851.52571428571434</c:v>
                </c:pt>
                <c:pt idx="6">
                  <c:v>1271.7800000000002</c:v>
                </c:pt>
                <c:pt idx="7">
                  <c:v>1773.5850000000003</c:v>
                </c:pt>
                <c:pt idx="8">
                  <c:v>1998.1928571428568</c:v>
                </c:pt>
                <c:pt idx="9">
                  <c:v>2755.5085714285715</c:v>
                </c:pt>
                <c:pt idx="10">
                  <c:v>3411.1233333333334</c:v>
                </c:pt>
                <c:pt idx="11">
                  <c:v>4010.9785714285708</c:v>
                </c:pt>
                <c:pt idx="12">
                  <c:v>5267.6842857142847</c:v>
                </c:pt>
                <c:pt idx="13">
                  <c:v>5787.045714285714</c:v>
                </c:pt>
                <c:pt idx="14">
                  <c:v>7352.0214285714274</c:v>
                </c:pt>
                <c:pt idx="15">
                  <c:v>9429.5414285714305</c:v>
                </c:pt>
                <c:pt idx="16">
                  <c:v>13562.922857142856</c:v>
                </c:pt>
                <c:pt idx="17">
                  <c:v>15430.071428571431</c:v>
                </c:pt>
                <c:pt idx="18">
                  <c:v>21953.809999999998</c:v>
                </c:pt>
                <c:pt idx="19">
                  <c:v>26844.940000000002</c:v>
                </c:pt>
              </c:numCache>
            </c:numRef>
          </c:xVal>
          <c:yVal>
            <c:numRef>
              <c:f>Lead!$E$2:$E$21</c:f>
              <c:numCache>
                <c:formatCode>General</c:formatCode>
                <c:ptCount val="20"/>
                <c:pt idx="0">
                  <c:v>56.000000000000007</c:v>
                </c:pt>
                <c:pt idx="1">
                  <c:v>86</c:v>
                </c:pt>
                <c:pt idx="2">
                  <c:v>180</c:v>
                </c:pt>
                <c:pt idx="3">
                  <c:v>338</c:v>
                </c:pt>
                <c:pt idx="4">
                  <c:v>1146</c:v>
                </c:pt>
                <c:pt idx="5">
                  <c:v>1195</c:v>
                </c:pt>
                <c:pt idx="6">
                  <c:v>1195</c:v>
                </c:pt>
                <c:pt idx="7">
                  <c:v>2345</c:v>
                </c:pt>
                <c:pt idx="8">
                  <c:v>2484</c:v>
                </c:pt>
                <c:pt idx="9">
                  <c:v>3478</c:v>
                </c:pt>
                <c:pt idx="10">
                  <c:v>5521</c:v>
                </c:pt>
                <c:pt idx="11">
                  <c:v>5618</c:v>
                </c:pt>
                <c:pt idx="12">
                  <c:v>6030</c:v>
                </c:pt>
                <c:pt idx="13">
                  <c:v>6598.9999999999991</c:v>
                </c:pt>
                <c:pt idx="14">
                  <c:v>6629.0000000000009</c:v>
                </c:pt>
                <c:pt idx="15">
                  <c:v>9242</c:v>
                </c:pt>
                <c:pt idx="16">
                  <c:v>12176</c:v>
                </c:pt>
                <c:pt idx="17">
                  <c:v>15524</c:v>
                </c:pt>
                <c:pt idx="18">
                  <c:v>23334</c:v>
                </c:pt>
                <c:pt idx="19">
                  <c:v>22865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0F-4760-B7A2-6F0EA545AE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3623104"/>
        <c:axId val="523622120"/>
      </c:scatterChart>
      <c:valAx>
        <c:axId val="523623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baseline="0">
                    <a:solidFill>
                      <a:schemeClr val="tx1"/>
                    </a:solidFill>
                  </a:rPr>
                  <a:t>XRF Data  (mg/kg)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622120"/>
        <c:crosses val="autoZero"/>
        <c:crossBetween val="midCat"/>
      </c:valAx>
      <c:valAx>
        <c:axId val="523622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baseline="0">
                    <a:solidFill>
                      <a:sysClr val="windowText" lastClr="000000"/>
                    </a:solidFill>
                  </a:rPr>
                  <a:t>NAU Chem Lab Results (mg/kg)</a:t>
                </a:r>
              </a:p>
            </c:rich>
          </c:tx>
          <c:layout/>
          <c:overlay val="0"/>
          <c:spPr>
            <a:solidFill>
              <a:sysClr val="window" lastClr="FFFFFF"/>
            </a:solidFill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623104"/>
        <c:crosses val="autoZero"/>
        <c:crossBetween val="midCat"/>
      </c:valAx>
      <c:spPr>
        <a:solidFill>
          <a:sysClr val="window" lastClr="FFFFFF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'[Signal Mill Exposure Point Concentrations Updated.xlsx]Lead'!$D$10:$D$83</cx:f>
        <cx:lvl ptCount="74" formatCode="0.00">
          <cx:pt idx="0">7.5089119786349077</cx:pt>
          <cx:pt idx="1">6.9644830567783593</cx:pt>
          <cx:pt idx="2">7.1077673583315768</cx:pt>
          <cx:pt idx="3">6.5388100824515778</cx:pt>
          <cx:pt idx="4">7.4707372190650991</cx:pt>
          <cx:pt idx="5">8.5617295851187993</cx:pt>
          <cx:pt idx="6">7.5595930650117378</cx:pt>
          <cx:pt idx="7">7.5531047893874836</cx:pt>
          <cx:pt idx="8">8.4851609097731249</cx:pt>
          <cx:pt idx="9">6.4832192977903622</cx:pt>
          <cx:pt idx="10">6.2330468980889027</cx:pt>
          <cx:pt idx="11">9.5272828747824025</cx:pt>
          <cx:pt idx="12">5.7775004974562219</cx:pt>
          <cx:pt idx="13">8.5289407158540698</cx:pt>
          <cx:pt idx="14">4.9595059160982409</cx:pt>
          <cx:pt idx="15">7.6836093468276649</cx:pt>
          <cx:pt idx="16">7.385093787113</cx:pt>
          <cx:pt idx="17">10.037832726151063</cx:pt>
          <cx:pt idx="18">10.150253401340729</cx:pt>
          <cx:pt idx="19">7.880951889345206</cx:pt>
          <cx:pt idx="20">6.9739197912293935</cx:pt>
          <cx:pt idx="21">8.2078253925174778</cx:pt>
          <cx:pt idx="22">7.0097332125542344</cx:pt>
          <cx:pt idx="23">9.4825465132818731</cx:pt>
          <cx:pt idx="24">9.9562905651154487</cx:pt>
          <cx:pt idx="25">8.256385108669626</cx:pt>
          <cx:pt idx="26">7.9276776110407203</cx:pt>
          <cx:pt idx="27">7.7706340914510639</cx:pt>
          <cx:pt idx="28">8.6229717863867279</cx:pt>
          <cx:pt idx="29">9.6036681599124538</cx:pt>
          <cx:pt idx="30">9.6713342929196209</cx:pt>
          <cx:pt idx="31">9.111197330814429</cx:pt>
          <cx:pt idx="32">7.9399124533318943</cx:pt>
          <cx:pt idx="33">7.4403527862564687</cx:pt>
          <cx:pt idx="34">8.3413309398411748</cx:pt>
          <cx:pt idx="35">9.6394264912027037</cx:pt>
          <cx:pt idx="36">8.7228982434672613</cx:pt>
          <cx:pt idx="37">9.0034830939037711</cx:pt>
          <cx:pt idx="38">7.654649411847517</cx:pt>
          <cx:pt idx="39">9.3560388757876787</cx:pt>
          <cx:pt idx="40">8.1732093575753524</cx:pt>
          <cx:pt idx="41">9.2837588006494318</cx:pt>
          <cx:pt idx="42">9.6703940913861626</cx:pt>
          <cx:pt idx="43">9.5646888089751805</cx:pt>
          <cx:pt idx="44">7.2223604239663688</cx:pt>
          <cx:pt idx="45">6.2242464835956621</cx:pt>
          <cx:pt idx="46">8.9677619434874281</cx:pt>
          <cx:pt idx="47">8.8438864048702825</cx:pt>
          <cx:pt idx="48">10.269631800524472</cx:pt>
          <cx:pt idx="49">9.4746896735685873</cx:pt>
          <cx:pt idx="50">8.9709088532414079</cx:pt>
          <cx:pt idx="51">8.1194685437001315</cx:pt>
          <cx:pt idx="52">8.8221445107465453</cx:pt>
          <cx:pt idx="53">8.5340151723688358</cx:pt>
          <cx:pt idx="54">9.4266306583448891</cx:pt>
          <cx:pt idx="55">8.4124089381317955</cx:pt>
          <cx:pt idx="56">7.1410518115056334</cx:pt>
          <cx:pt idx="57">8.8623251640550276</cx:pt>
          <cx:pt idx="58">5.2335753473728115</cx:pt>
          <cx:pt idx="59">8.5504786619662418</cx:pt>
          <cx:pt idx="60">5.3853561048300094</cx:pt>
          <cx:pt idx="61">5.9717647133283682</cx:pt>
          <cx:pt idx="62">6.6044997675964989</cx:pt>
          <cx:pt idx="63">3.6886215208520121</cx:pt>
          <cx:pt idx="64">4.780831915279899</cx:pt>
          <cx:pt idx="65">6.677382006098842</cx:pt>
          <cx:pt idx="66">6.7066242838205543</cx:pt>
          <cx:pt idx="67">3.9047760092708423</cx:pt>
          <cx:pt idx="68">4.963905158609955</cx:pt>
          <cx:pt idx="69">4.3061050650999491</cx:pt>
          <cx:pt idx="70">5.0507032636110942</cx:pt>
          <cx:pt idx="71">5.1154839587807199</cx:pt>
          <cx:pt idx="72">3.7476080678778358</cx:pt>
          <cx:pt idx="73">3.5661787967520673</cx:pt>
        </cx:lvl>
      </cx:numDim>
    </cx:data>
  </cx:chartData>
  <cx:chart>
    <cx:title pos="t" align="ctr" overlay="0">
      <cx:tx>
        <cx:txData>
          <cx:v>Natural Log Distibution Lead </cx:v>
        </cx:txData>
      </cx:tx>
      <cx:txPr>
        <a:bodyPr spcFirstLastPara="1" vertOverflow="ellipsis" wrap="square" lIns="0" tIns="0" rIns="0" bIns="0" anchor="ctr" anchorCtr="1"/>
        <a:lstStyle/>
        <a:p>
          <a:pPr algn="ctr">
            <a:defRPr/>
          </a:pPr>
          <a:r>
            <a:rPr lang="en-US">
              <a:solidFill>
                <a:sysClr val="windowText" lastClr="000000"/>
              </a:solidFill>
            </a:rPr>
            <a:t>Natural Log Distibution Lead </a:t>
          </a:r>
        </a:p>
      </cx:txPr>
    </cx:title>
    <cx:plotArea>
      <cx:plotAreaRegion>
        <cx:plotSurface>
          <cx:spPr>
            <a:solidFill>
              <a:schemeClr val="bg1"/>
            </a:solidFill>
          </cx:spPr>
        </cx:plotSurface>
        <cx:series layoutId="clusteredColumn" uniqueId="{88AE2E26-9740-49C9-A467-BD1D016CDCC0}">
          <cx:spPr>
            <a:solidFill>
              <a:schemeClr val="accent2"/>
            </a:solidFill>
          </cx:spPr>
          <cx:dataId val="0"/>
          <cx:layoutPr>
            <cx:binning intervalClosed="r">
              <cx:binCount val="8"/>
            </cx:binning>
          </cx:layoutPr>
        </cx:series>
      </cx:plotAreaRegion>
      <cx:axis id="0">
        <cx:catScaling gapWidth="0"/>
        <cx:title>
          <cx:tx>
            <cx:rich>
              <a:bodyPr spcFirstLastPara="1" vertOverflow="ellipsis" wrap="square" lIns="0" tIns="0" rIns="0" bIns="0" anchor="ctr" anchorCtr="1"/>
              <a:lstStyle/>
              <a:p>
                <a:pPr algn="ctr">
                  <a:defRPr b="1"/>
                </a:pPr>
                <a:r>
                  <a:rPr lang="en-US" b="1" dirty="0">
                    <a:solidFill>
                      <a:sysClr val="windowText" lastClr="000000"/>
                    </a:solidFill>
                  </a:rPr>
                  <a:t>Bins (natural log transformed concentration range)</a:t>
                </a:r>
              </a:p>
            </cx:rich>
          </cx:tx>
        </cx:title>
        <cx:tickLabels/>
        <cx:numFmt formatCode="#,##0.00" sourceLinked="0"/>
        <cx:txPr>
          <a:bodyPr spcFirstLastPara="1" vertOverflow="ellipsis" wrap="square" lIns="0" tIns="0" rIns="0" bIns="0" anchor="ctr" anchorCtr="1"/>
          <a:lstStyle/>
          <a:p>
            <a:pPr>
              <a:defRPr baseline="0">
                <a:solidFill>
                  <a:sysClr val="windowText" lastClr="000000"/>
                </a:solidFill>
              </a:defRPr>
            </a:pPr>
            <a:endParaRPr lang="en-US" baseline="0">
              <a:solidFill>
                <a:sysClr val="windowText" lastClr="000000"/>
              </a:solidFill>
            </a:endParaRPr>
          </a:p>
        </cx:txPr>
      </cx:axis>
      <cx:axis id="1">
        <cx:valScaling/>
        <cx:title>
          <cx:tx>
            <cx:rich>
              <a:bodyPr spcFirstLastPara="1" vertOverflow="ellipsis" wrap="square" lIns="0" tIns="0" rIns="0" bIns="0" anchor="ctr" anchorCtr="1"/>
              <a:lstStyle/>
              <a:p>
                <a:pPr algn="ctr">
                  <a:defRPr b="1"/>
                </a:pPr>
                <a:r>
                  <a:rPr lang="en-US" b="1">
                    <a:solidFill>
                      <a:sysClr val="windowText" lastClr="000000"/>
                    </a:solidFill>
                  </a:rPr>
                  <a:t>Frequency</a:t>
                </a:r>
              </a:p>
            </cx:rich>
          </cx:tx>
        </cx:title>
        <cx:majorGridlines/>
        <cx:tickLabels/>
        <cx:txPr>
          <a:bodyPr spcFirstLastPara="1" vertOverflow="ellipsis" wrap="square" lIns="0" tIns="0" rIns="0" bIns="0" anchor="ctr" anchorCtr="1"/>
          <a:lstStyle/>
          <a:p>
            <a:pPr>
              <a:defRPr baseline="0">
                <a:solidFill>
                  <a:sysClr val="windowText" lastClr="000000"/>
                </a:solidFill>
              </a:defRPr>
            </a:pPr>
            <a:endParaRPr lang="en-US" baseline="0">
              <a:solidFill>
                <a:sysClr val="windowText" lastClr="000000"/>
              </a:solidFill>
            </a:endParaRPr>
          </a:p>
        </cx:txPr>
      </cx:axis>
    </cx:plotArea>
  </cx:chart>
  <cx:spPr>
    <a:solidFill>
      <a:sysClr val="window" lastClr="FFFFFF"/>
    </a:solidFill>
  </cx:spPr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0309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62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d100ecfa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d100ecfa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64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d100ecfa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d100ecfa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685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d100ecfa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d100ecfa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4358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d100ecfa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d100ecfa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1531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d100ecfa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d100ecfa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2928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4d100ecfa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4d100ecfa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6916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d199794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4d199794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9444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104988d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104988d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3028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7d3358d0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7d3358d0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9916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7d3358d0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7d3358d0e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5303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ff5439d7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ff5439d7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428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7d3358d0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57d3358d0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we need?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90555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7d3358d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7d3358d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036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57d3358d0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57d3358d0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702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6624448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56624448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827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566244484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566244484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30148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510dda2c3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510dda2c3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Fix table to format like others, use average font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19312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510dda2c39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510dda2c39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2928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4d100ecfa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4d100ecfa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29979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566244484d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566244484d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27503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66244484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566244484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059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9835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66244484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566244484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25583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66244484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66244484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641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566244484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566244484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3537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66244484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66244484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3326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104988d6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104988d6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6492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566244484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566244484d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5525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66244484d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66244484d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049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66244484d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66244484d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425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d100ecf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d100ecf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Maximum weight that these cups can hold is approx around 21 grams.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inner size of the cups are about 23 mm.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558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d100ecfa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d100ecfa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would include the other image that Angelina created with the arrows.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4172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3">
            <a:alphaModFix/>
          </a:blip>
          <a:srcRect l="2500" t="1014" r="4207" b="29016"/>
          <a:stretch/>
        </p:blipFill>
        <p:spPr>
          <a:xfrm>
            <a:off x="2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-2" y="2671465"/>
            <a:ext cx="9144000" cy="247912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Google Shape;61;p13"/>
          <p:cNvSpPr txBox="1"/>
          <p:nvPr/>
        </p:nvSpPr>
        <p:spPr>
          <a:xfrm>
            <a:off x="237324" y="2642226"/>
            <a:ext cx="8520600" cy="18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2060"/>
                </a:solidFill>
                <a:latin typeface="Oswald"/>
                <a:ea typeface="Oswald"/>
                <a:cs typeface="Oswald"/>
                <a:sym typeface="Oswald"/>
              </a:rPr>
              <a:t>Signal Mill Preliminary Assessment/Site Investigation </a:t>
            </a:r>
            <a:endParaRPr sz="1800" dirty="0">
              <a:solidFill>
                <a:srgbClr val="00206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8281" y="432781"/>
            <a:ext cx="1672133" cy="14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370548" y="432772"/>
            <a:ext cx="2254150" cy="146321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/>
          <p:nvPr/>
        </p:nvSpPr>
        <p:spPr>
          <a:xfrm>
            <a:off x="481767" y="4337951"/>
            <a:ext cx="8031711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2060"/>
                </a:solidFill>
                <a:latin typeface="Oswald"/>
                <a:ea typeface="Oswald"/>
                <a:cs typeface="Oswald"/>
                <a:sym typeface="Oswald"/>
              </a:rPr>
              <a:t>Angelina Cruse, Wyatt La Fave, Anna Gorman, Ali Husain</a:t>
            </a:r>
            <a:endParaRPr sz="2400" dirty="0">
              <a:solidFill>
                <a:srgbClr val="00206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" name="Picture 6" descr="Image result for nau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8" y="432772"/>
            <a:ext cx="1141335" cy="143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title"/>
          </p:nvPr>
        </p:nvSpPr>
        <p:spPr>
          <a:xfrm>
            <a:off x="0" y="220175"/>
            <a:ext cx="6873411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X-Ray Fluorescence Data</a:t>
            </a:r>
            <a:endParaRPr dirty="0"/>
          </a:p>
        </p:txBody>
      </p:sp>
      <p:sp>
        <p:nvSpPr>
          <p:cNvPr id="148" name="Google Shape;148;p21"/>
          <p:cNvSpPr txBox="1"/>
          <p:nvPr/>
        </p:nvSpPr>
        <p:spPr>
          <a:xfrm>
            <a:off x="875326" y="1032850"/>
            <a:ext cx="4776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Table 1. XRF Data</a:t>
            </a:r>
            <a:endParaRPr sz="1200" i="1" dirty="0">
              <a:solidFill>
                <a:schemeClr val="dk1"/>
              </a:solidFill>
              <a:latin typeface="Average" panose="020B060402020202020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8832300" y="4732526"/>
            <a:ext cx="5235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9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3411" y="0"/>
            <a:ext cx="1773954" cy="51435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96701" y="220175"/>
            <a:ext cx="165066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rage" panose="020B0604020202020204" charset="0"/>
              </a:rPr>
              <a:t>U</a:t>
            </a:r>
            <a:r>
              <a:rPr lang="en-US" dirty="0">
                <a:latin typeface="Average" panose="020B0604020202020204" charset="0"/>
              </a:rPr>
              <a:t> – Uranium</a:t>
            </a:r>
          </a:p>
          <a:p>
            <a:endParaRPr lang="en-US" dirty="0">
              <a:latin typeface="Average" panose="020B0604020202020204" charset="0"/>
            </a:endParaRPr>
          </a:p>
          <a:p>
            <a:r>
              <a:rPr lang="en-US" b="1" dirty="0" err="1">
                <a:latin typeface="Average" panose="020B0604020202020204" charset="0"/>
              </a:rPr>
              <a:t>Pb</a:t>
            </a:r>
            <a:r>
              <a:rPr lang="en-US" dirty="0">
                <a:latin typeface="Average" panose="020B0604020202020204" charset="0"/>
              </a:rPr>
              <a:t> – Lead</a:t>
            </a:r>
          </a:p>
          <a:p>
            <a:endParaRPr lang="en-US" dirty="0">
              <a:latin typeface="Average" panose="020B0604020202020204" charset="0"/>
            </a:endParaRPr>
          </a:p>
          <a:p>
            <a:r>
              <a:rPr lang="en-US" b="1" dirty="0">
                <a:latin typeface="Average" panose="020B0604020202020204" charset="0"/>
              </a:rPr>
              <a:t>As</a:t>
            </a:r>
            <a:r>
              <a:rPr lang="en-US" dirty="0">
                <a:latin typeface="Average" panose="020B0604020202020204" charset="0"/>
              </a:rPr>
              <a:t> – Arsenic</a:t>
            </a:r>
          </a:p>
          <a:p>
            <a:endParaRPr lang="en-US" dirty="0">
              <a:latin typeface="Average" panose="020B0604020202020204" charset="0"/>
            </a:endParaRPr>
          </a:p>
          <a:p>
            <a:r>
              <a:rPr lang="en-US" b="1" dirty="0">
                <a:latin typeface="Average" panose="020B0604020202020204" charset="0"/>
              </a:rPr>
              <a:t>Hg</a:t>
            </a:r>
            <a:r>
              <a:rPr lang="en-US" dirty="0">
                <a:latin typeface="Average" panose="020B0604020202020204" charset="0"/>
              </a:rPr>
              <a:t> – Mercury</a:t>
            </a:r>
          </a:p>
          <a:p>
            <a:endParaRPr lang="en-US" dirty="0">
              <a:latin typeface="Average" panose="020B0604020202020204" charset="0"/>
            </a:endParaRPr>
          </a:p>
          <a:p>
            <a:r>
              <a:rPr lang="en-US" b="1" dirty="0">
                <a:latin typeface="Average" panose="020B0604020202020204" charset="0"/>
              </a:rPr>
              <a:t>Zn</a:t>
            </a:r>
            <a:r>
              <a:rPr lang="en-US" dirty="0">
                <a:latin typeface="Average" panose="020B0604020202020204" charset="0"/>
              </a:rPr>
              <a:t> – Zinc</a:t>
            </a:r>
          </a:p>
          <a:p>
            <a:endParaRPr lang="en-US" dirty="0">
              <a:latin typeface="Average" panose="020B0604020202020204" charset="0"/>
            </a:endParaRPr>
          </a:p>
          <a:p>
            <a:r>
              <a:rPr lang="en-US" b="1" dirty="0">
                <a:latin typeface="Average" panose="020B0604020202020204" charset="0"/>
              </a:rPr>
              <a:t>Cu</a:t>
            </a:r>
            <a:r>
              <a:rPr lang="en-US" dirty="0">
                <a:latin typeface="Average" panose="020B0604020202020204" charset="0"/>
              </a:rPr>
              <a:t> – Copper</a:t>
            </a:r>
          </a:p>
          <a:p>
            <a:endParaRPr lang="en-US" dirty="0">
              <a:latin typeface="Average" panose="020B0604020202020204" charset="0"/>
            </a:endParaRPr>
          </a:p>
          <a:p>
            <a:r>
              <a:rPr lang="en-US" b="1" dirty="0">
                <a:latin typeface="Average" panose="020B0604020202020204" charset="0"/>
              </a:rPr>
              <a:t>Ni</a:t>
            </a:r>
            <a:r>
              <a:rPr lang="en-US" dirty="0">
                <a:latin typeface="Average" panose="020B0604020202020204" charset="0"/>
              </a:rPr>
              <a:t> - Nickel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13" y="1393775"/>
            <a:ext cx="5362026" cy="27378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96701" y="3333450"/>
            <a:ext cx="169723" cy="12894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96700" y="4111356"/>
            <a:ext cx="169723" cy="168421"/>
          </a:xfrm>
          <a:prstGeom prst="rect">
            <a:avLst/>
          </a:prstGeom>
          <a:solidFill>
            <a:srgbClr val="FFD03B"/>
          </a:solidFill>
          <a:ln>
            <a:solidFill>
              <a:srgbClr val="FFD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66424" y="3279298"/>
            <a:ext cx="14809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rage" panose="020B0604020202020204" charset="0"/>
              </a:rPr>
              <a:t>Above AZ Non-Residential Soil Standards</a:t>
            </a:r>
          </a:p>
          <a:p>
            <a:endParaRPr lang="en-US" sz="1200" dirty="0">
              <a:latin typeface="Average" panose="020B0604020202020204" charset="0"/>
            </a:endParaRPr>
          </a:p>
          <a:p>
            <a:r>
              <a:rPr lang="en-US" sz="1200" dirty="0">
                <a:latin typeface="Average" panose="020B0604020202020204" charset="0"/>
              </a:rPr>
              <a:t>Above AZ Residential Soil Standards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6185" y="4279777"/>
            <a:ext cx="6665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Average" panose="020B0604020202020204" charset="0"/>
              </a:rPr>
              <a:t>Residential: </a:t>
            </a:r>
            <a:r>
              <a:rPr lang="en-US" sz="1600" dirty="0">
                <a:solidFill>
                  <a:schemeClr val="tx1"/>
                </a:solidFill>
                <a:latin typeface="Average" panose="020B0604020202020204" charset="0"/>
              </a:rPr>
              <a:t>areas in which constant exposure occurs (neighborhoods)</a:t>
            </a:r>
          </a:p>
          <a:p>
            <a:r>
              <a:rPr lang="en-US" sz="1600" b="1" dirty="0">
                <a:solidFill>
                  <a:schemeClr val="tx1"/>
                </a:solidFill>
                <a:latin typeface="Average" panose="020B0604020202020204" charset="0"/>
              </a:rPr>
              <a:t>Non-Residential: </a:t>
            </a:r>
            <a:r>
              <a:rPr lang="en-US" sz="1600" dirty="0">
                <a:solidFill>
                  <a:schemeClr val="tx1"/>
                </a:solidFill>
                <a:latin typeface="Average" panose="020B0604020202020204" charset="0"/>
              </a:rPr>
              <a:t>areas not intended for development</a:t>
            </a:r>
            <a:endParaRPr lang="en-US" sz="1600" dirty="0">
              <a:latin typeface="Average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/>
        </p:nvSpPr>
        <p:spPr>
          <a:xfrm>
            <a:off x="871145" y="1026611"/>
            <a:ext cx="48429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Table 2. XRF Data</a:t>
            </a:r>
            <a:endParaRPr sz="1200" i="1" dirty="0">
              <a:solidFill>
                <a:schemeClr val="dk1"/>
              </a:solidFill>
              <a:latin typeface="Average" panose="020B060402020202020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421310"/>
            <a:ext cx="5961791" cy="27070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73411" y="0"/>
            <a:ext cx="1773954" cy="51435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96701" y="220175"/>
            <a:ext cx="16506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rage" panose="020B0604020202020204" charset="0"/>
              </a:rPr>
              <a:t>Fe</a:t>
            </a:r>
            <a:r>
              <a:rPr lang="en-US" dirty="0">
                <a:latin typeface="Average" panose="020B0604020202020204" charset="0"/>
              </a:rPr>
              <a:t> – Iron</a:t>
            </a:r>
          </a:p>
          <a:p>
            <a:endParaRPr lang="en-US" b="1" dirty="0">
              <a:latin typeface="Average" panose="020B0604020202020204" charset="0"/>
            </a:endParaRPr>
          </a:p>
          <a:p>
            <a:r>
              <a:rPr lang="en-US" b="1" dirty="0" err="1">
                <a:latin typeface="Average" panose="020B0604020202020204" charset="0"/>
              </a:rPr>
              <a:t>Mn</a:t>
            </a:r>
            <a:r>
              <a:rPr lang="en-US" dirty="0">
                <a:latin typeface="Average" panose="020B0604020202020204" charset="0"/>
              </a:rPr>
              <a:t> – Manganese</a:t>
            </a:r>
          </a:p>
          <a:p>
            <a:endParaRPr lang="en-US" dirty="0">
              <a:latin typeface="Average" panose="020B0604020202020204" charset="0"/>
            </a:endParaRPr>
          </a:p>
          <a:p>
            <a:r>
              <a:rPr lang="en-US" b="1" dirty="0">
                <a:latin typeface="Average" panose="020B0604020202020204" charset="0"/>
              </a:rPr>
              <a:t>V</a:t>
            </a:r>
            <a:r>
              <a:rPr lang="en-US" dirty="0">
                <a:latin typeface="Average" panose="020B0604020202020204" charset="0"/>
              </a:rPr>
              <a:t> – Vanadium</a:t>
            </a:r>
          </a:p>
          <a:p>
            <a:endParaRPr lang="en-US" dirty="0">
              <a:latin typeface="Average" panose="020B0604020202020204" charset="0"/>
            </a:endParaRPr>
          </a:p>
          <a:p>
            <a:r>
              <a:rPr lang="en-US" b="1" dirty="0">
                <a:latin typeface="Average" panose="020B0604020202020204" charset="0"/>
              </a:rPr>
              <a:t>Ba</a:t>
            </a:r>
            <a:r>
              <a:rPr lang="en-US" dirty="0">
                <a:latin typeface="Average" panose="020B0604020202020204" charset="0"/>
              </a:rPr>
              <a:t> – Barium</a:t>
            </a:r>
          </a:p>
          <a:p>
            <a:endParaRPr lang="en-US" dirty="0">
              <a:latin typeface="Average" panose="020B0604020202020204" charset="0"/>
            </a:endParaRPr>
          </a:p>
          <a:p>
            <a:r>
              <a:rPr lang="en-US" b="1" dirty="0">
                <a:latin typeface="Average" panose="020B0604020202020204" charset="0"/>
              </a:rPr>
              <a:t>Sb</a:t>
            </a:r>
            <a:r>
              <a:rPr lang="en-US" dirty="0">
                <a:latin typeface="Average" panose="020B0604020202020204" charset="0"/>
              </a:rPr>
              <a:t> – Antimony</a:t>
            </a:r>
          </a:p>
          <a:p>
            <a:endParaRPr lang="en-US" dirty="0">
              <a:latin typeface="Average" panose="020B0604020202020204" charset="0"/>
            </a:endParaRPr>
          </a:p>
          <a:p>
            <a:r>
              <a:rPr lang="en-US" b="1" dirty="0">
                <a:latin typeface="Average" panose="020B0604020202020204" charset="0"/>
              </a:rPr>
              <a:t>Sn</a:t>
            </a:r>
            <a:r>
              <a:rPr lang="en-US" dirty="0">
                <a:latin typeface="Average" panose="020B0604020202020204" charset="0"/>
              </a:rPr>
              <a:t> – Tin</a:t>
            </a:r>
          </a:p>
          <a:p>
            <a:endParaRPr lang="en-US" dirty="0">
              <a:latin typeface="Average" panose="020B0604020202020204" charset="0"/>
            </a:endParaRPr>
          </a:p>
          <a:p>
            <a:r>
              <a:rPr lang="en-US" b="1" dirty="0">
                <a:latin typeface="Average" panose="020B0604020202020204" charset="0"/>
              </a:rPr>
              <a:t>Cd</a:t>
            </a:r>
            <a:r>
              <a:rPr lang="en-US" dirty="0">
                <a:latin typeface="Average" panose="020B0604020202020204" charset="0"/>
              </a:rPr>
              <a:t> – Cadmium</a:t>
            </a:r>
          </a:p>
          <a:p>
            <a:endParaRPr lang="en-US" dirty="0">
              <a:latin typeface="Average" panose="020B0604020202020204" charset="0"/>
            </a:endParaRPr>
          </a:p>
          <a:p>
            <a:r>
              <a:rPr lang="en-US" b="1" dirty="0">
                <a:latin typeface="Average" panose="020B0604020202020204" charset="0"/>
              </a:rPr>
              <a:t>Ag</a:t>
            </a:r>
            <a:r>
              <a:rPr lang="en-US" dirty="0">
                <a:latin typeface="Average" panose="020B0604020202020204" charset="0"/>
              </a:rPr>
              <a:t> - Silver</a:t>
            </a:r>
          </a:p>
        </p:txBody>
      </p:sp>
      <p:sp>
        <p:nvSpPr>
          <p:cNvPr id="10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10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96701" y="3764337"/>
            <a:ext cx="216998" cy="1398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03575" y="4435440"/>
            <a:ext cx="210124" cy="176800"/>
          </a:xfrm>
          <a:prstGeom prst="rect">
            <a:avLst/>
          </a:prstGeom>
          <a:solidFill>
            <a:srgbClr val="FFD03B"/>
          </a:solidFill>
          <a:ln>
            <a:solidFill>
              <a:srgbClr val="FFD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13699" y="3674019"/>
            <a:ext cx="14809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rage" panose="020B0604020202020204" charset="0"/>
              </a:rPr>
              <a:t>Above AZ Non-Residential Soil Standards</a:t>
            </a:r>
          </a:p>
          <a:p>
            <a:endParaRPr lang="en-US" sz="1200" dirty="0">
              <a:latin typeface="Average" panose="020B0604020202020204" charset="0"/>
            </a:endParaRPr>
          </a:p>
          <a:p>
            <a:r>
              <a:rPr lang="en-US" sz="1200" dirty="0">
                <a:latin typeface="Average" panose="020B0604020202020204" charset="0"/>
              </a:rPr>
              <a:t>Above AZ Residential Soil Standards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8954" y="4319852"/>
            <a:ext cx="6697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Average" panose="020B0604020202020204" charset="0"/>
              </a:rPr>
              <a:t>Residential: </a:t>
            </a:r>
            <a:r>
              <a:rPr lang="en-US" sz="1600" dirty="0">
                <a:solidFill>
                  <a:schemeClr val="tx1"/>
                </a:solidFill>
                <a:latin typeface="Average" panose="020B0604020202020204" charset="0"/>
              </a:rPr>
              <a:t>areas in which constant exposure occurs (neighborhoods)</a:t>
            </a:r>
          </a:p>
          <a:p>
            <a:r>
              <a:rPr lang="en-US" sz="1600" b="1" dirty="0">
                <a:solidFill>
                  <a:schemeClr val="tx1"/>
                </a:solidFill>
                <a:latin typeface="Average" panose="020B0604020202020204" charset="0"/>
              </a:rPr>
              <a:t>Non-Residential: </a:t>
            </a:r>
            <a:r>
              <a:rPr lang="en-US" sz="1600" dirty="0">
                <a:solidFill>
                  <a:schemeClr val="tx1"/>
                </a:solidFill>
                <a:latin typeface="Average" panose="020B0604020202020204" charset="0"/>
              </a:rPr>
              <a:t>areas not intended for development</a:t>
            </a:r>
            <a:endParaRPr lang="en-US" sz="1600" dirty="0">
              <a:latin typeface="Average" panose="020B0604020202020204" charset="0"/>
            </a:endParaRPr>
          </a:p>
        </p:txBody>
      </p:sp>
      <p:sp>
        <p:nvSpPr>
          <p:cNvPr id="14" name="Google Shape;147;p21"/>
          <p:cNvSpPr txBox="1">
            <a:spLocks noGrp="1"/>
          </p:cNvSpPr>
          <p:nvPr>
            <p:ph type="title"/>
          </p:nvPr>
        </p:nvSpPr>
        <p:spPr>
          <a:xfrm>
            <a:off x="0" y="220175"/>
            <a:ext cx="6873411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X-Ray Fluorescence Data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53679" y="1049867"/>
            <a:ext cx="3461173" cy="409363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53677" y="1049866"/>
            <a:ext cx="3461173" cy="8602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23141" y="1049867"/>
            <a:ext cx="3461173" cy="409363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23141" y="1049867"/>
            <a:ext cx="3461173" cy="8602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Google Shape;165;p23"/>
          <p:cNvSpPr txBox="1">
            <a:spLocks noGrp="1"/>
          </p:cNvSpPr>
          <p:nvPr>
            <p:ph type="title"/>
          </p:nvPr>
        </p:nvSpPr>
        <p:spPr>
          <a:xfrm>
            <a:off x="0" y="221925"/>
            <a:ext cx="9144000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1"/>
                </a:solidFill>
              </a:rPr>
              <a:t>Contaminants of Concern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166" name="Google Shape;166;p23"/>
          <p:cNvSpPr txBox="1">
            <a:spLocks noGrp="1"/>
          </p:cNvSpPr>
          <p:nvPr>
            <p:ph type="body" idx="1"/>
          </p:nvPr>
        </p:nvSpPr>
        <p:spPr>
          <a:xfrm>
            <a:off x="1219693" y="1160257"/>
            <a:ext cx="317656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400" dirty="0">
                <a:solidFill>
                  <a:schemeClr val="accent6">
                    <a:lumMod val="10000"/>
                  </a:schemeClr>
                </a:solidFill>
              </a:rPr>
              <a:t>Human Health Risk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400" dirty="0">
              <a:solidFill>
                <a:schemeClr val="tx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 dirty="0">
                <a:solidFill>
                  <a:schemeClr val="tx1"/>
                </a:solidFill>
              </a:rPr>
              <a:t>Lead</a:t>
            </a:r>
            <a:endParaRPr sz="2000" dirty="0">
              <a:solidFill>
                <a:schemeClr val="tx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 dirty="0">
                <a:solidFill>
                  <a:schemeClr val="tx1"/>
                </a:solidFill>
              </a:rPr>
              <a:t>Arsenic</a:t>
            </a:r>
            <a:endParaRPr sz="2000" dirty="0">
              <a:solidFill>
                <a:schemeClr val="tx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 dirty="0">
                <a:solidFill>
                  <a:schemeClr val="tx1"/>
                </a:solidFill>
              </a:rPr>
              <a:t>Manganese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167" name="Google Shape;167;p23"/>
          <p:cNvSpPr txBox="1">
            <a:spLocks noGrp="1"/>
          </p:cNvSpPr>
          <p:nvPr>
            <p:ph type="body" idx="1"/>
          </p:nvPr>
        </p:nvSpPr>
        <p:spPr>
          <a:xfrm>
            <a:off x="4825462" y="1160257"/>
            <a:ext cx="331760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400" dirty="0">
                <a:solidFill>
                  <a:schemeClr val="accent6">
                    <a:lumMod val="10000"/>
                  </a:schemeClr>
                </a:solidFill>
              </a:rPr>
              <a:t>Ecological Health Risk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400" dirty="0">
              <a:solidFill>
                <a:schemeClr val="tx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1800" dirty="0">
                <a:solidFill>
                  <a:schemeClr val="tx1"/>
                </a:solidFill>
              </a:rPr>
              <a:t>Lead</a:t>
            </a:r>
            <a:endParaRPr sz="1800" dirty="0">
              <a:solidFill>
                <a:schemeClr val="tx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1800" dirty="0">
                <a:solidFill>
                  <a:schemeClr val="tx1"/>
                </a:solidFill>
              </a:rPr>
              <a:t>Zinc</a:t>
            </a:r>
            <a:endParaRPr sz="1800" dirty="0">
              <a:solidFill>
                <a:schemeClr val="tx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1800" dirty="0">
                <a:solidFill>
                  <a:schemeClr val="tx1"/>
                </a:solidFill>
              </a:rPr>
              <a:t>Copper</a:t>
            </a:r>
            <a:endParaRPr sz="1800" dirty="0">
              <a:solidFill>
                <a:schemeClr val="tx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1800" dirty="0">
                <a:solidFill>
                  <a:schemeClr val="tx1"/>
                </a:solidFill>
              </a:rPr>
              <a:t>Manganese</a:t>
            </a:r>
            <a:endParaRPr sz="1800" dirty="0">
              <a:solidFill>
                <a:schemeClr val="tx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1800" dirty="0">
                <a:solidFill>
                  <a:schemeClr val="tx1"/>
                </a:solidFill>
              </a:rPr>
              <a:t>Vanadium</a:t>
            </a:r>
            <a:endParaRPr sz="1800" dirty="0">
              <a:solidFill>
                <a:schemeClr val="tx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1800" dirty="0">
                <a:solidFill>
                  <a:schemeClr val="tx1"/>
                </a:solidFill>
              </a:rPr>
              <a:t>Nickel</a:t>
            </a:r>
            <a:endParaRPr sz="1800" dirty="0">
              <a:solidFill>
                <a:schemeClr val="tx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1800" dirty="0">
                <a:solidFill>
                  <a:schemeClr val="tx1"/>
                </a:solidFill>
              </a:rPr>
              <a:t>Barium</a:t>
            </a:r>
            <a:endParaRPr sz="1800" dirty="0">
              <a:solidFill>
                <a:schemeClr val="tx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1800" dirty="0">
                <a:solidFill>
                  <a:schemeClr val="tx1"/>
                </a:solidFill>
              </a:rPr>
              <a:t>Cadmium</a:t>
            </a:r>
            <a:endParaRPr sz="1800" dirty="0">
              <a:solidFill>
                <a:schemeClr val="tx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1800" dirty="0">
                <a:solidFill>
                  <a:schemeClr val="tx1"/>
                </a:solidFill>
              </a:rPr>
              <a:t>Silver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6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11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69" y="3832775"/>
            <a:ext cx="3137466" cy="1213938"/>
          </a:xfrm>
          <a:prstGeom prst="rect">
            <a:avLst/>
          </a:prstGeom>
        </p:spPr>
      </p:pic>
      <p:sp>
        <p:nvSpPr>
          <p:cNvPr id="174" name="Google Shape;174;p24"/>
          <p:cNvSpPr txBox="1"/>
          <p:nvPr/>
        </p:nvSpPr>
        <p:spPr>
          <a:xfrm>
            <a:off x="5823158" y="3752200"/>
            <a:ext cx="286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Average"/>
                <a:ea typeface="Average"/>
                <a:cs typeface="Average"/>
                <a:sym typeface="Average"/>
              </a:rPr>
              <a:t>Above 800 mg/kg</a:t>
            </a:r>
            <a:endParaRPr sz="1600"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Average"/>
                <a:ea typeface="Average"/>
                <a:cs typeface="Average"/>
                <a:sym typeface="Average"/>
              </a:rPr>
              <a:t>400 mg/kg &lt; X &lt; 800 mg/kg</a:t>
            </a:r>
            <a:endParaRPr sz="1600"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Average"/>
                <a:ea typeface="Average"/>
                <a:cs typeface="Average"/>
                <a:sym typeface="Average"/>
              </a:rPr>
              <a:t>Below 400 mg/kg</a:t>
            </a:r>
            <a:endParaRPr sz="1600"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-417430" y="4742800"/>
            <a:ext cx="5091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Figure 15. Lead Concentrations (HH Criteria)</a:t>
            </a:r>
            <a:endParaRPr sz="1200" i="1" dirty="0">
              <a:solidFill>
                <a:schemeClr val="dk1"/>
              </a:solidFill>
              <a:latin typeface="Average" panose="020B060402020202020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4908050" y="1504700"/>
            <a:ext cx="2305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30,033 mg/kg of Lead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7" name="Google Shape;177;p24"/>
          <p:cNvSpPr txBox="1"/>
          <p:nvPr/>
        </p:nvSpPr>
        <p:spPr>
          <a:xfrm>
            <a:off x="5055225" y="390563"/>
            <a:ext cx="2305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2,756 mg/kg of Lead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8" name="Google Shape;178;p24"/>
          <p:cNvSpPr txBox="1"/>
          <p:nvPr/>
        </p:nvSpPr>
        <p:spPr>
          <a:xfrm>
            <a:off x="5980450" y="3407113"/>
            <a:ext cx="20325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LEGEND</a:t>
            </a:r>
            <a:endParaRPr sz="1800" dirty="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9" name="Google Shape;179;p24"/>
          <p:cNvSpPr txBox="1"/>
          <p:nvPr/>
        </p:nvSpPr>
        <p:spPr>
          <a:xfrm>
            <a:off x="5707750" y="2718638"/>
            <a:ext cx="2305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37 mg/kg of Lead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9" y="0"/>
            <a:ext cx="3476003" cy="4776725"/>
          </a:xfrm>
          <a:prstGeom prst="rect">
            <a:avLst/>
          </a:prstGeom>
        </p:spPr>
      </p:pic>
      <p:sp>
        <p:nvSpPr>
          <p:cNvPr id="181" name="Google Shape;181;p24"/>
          <p:cNvSpPr/>
          <p:nvPr/>
        </p:nvSpPr>
        <p:spPr>
          <a:xfrm rot="-295508">
            <a:off x="2218596" y="658522"/>
            <a:ext cx="2837376" cy="110168"/>
          </a:xfrm>
          <a:prstGeom prst="rightArrow">
            <a:avLst>
              <a:gd name="adj1" fmla="val 44417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4"/>
          <p:cNvSpPr/>
          <p:nvPr/>
        </p:nvSpPr>
        <p:spPr>
          <a:xfrm rot="-305301">
            <a:off x="2034382" y="1791827"/>
            <a:ext cx="2875131" cy="95171"/>
          </a:xfrm>
          <a:prstGeom prst="rightArrow">
            <a:avLst>
              <a:gd name="adj1" fmla="val 44417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4"/>
          <p:cNvSpPr/>
          <p:nvPr/>
        </p:nvSpPr>
        <p:spPr>
          <a:xfrm rot="19751660">
            <a:off x="3085673" y="3705850"/>
            <a:ext cx="2837258" cy="109999"/>
          </a:xfrm>
          <a:prstGeom prst="rightArrow">
            <a:avLst>
              <a:gd name="adj1" fmla="val 44417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12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/>
          <p:nvPr/>
        </p:nvSpPr>
        <p:spPr>
          <a:xfrm>
            <a:off x="4895650" y="1442725"/>
            <a:ext cx="2305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30,033 mg/kg of Lead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5042825" y="365788"/>
            <a:ext cx="2305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2,756 mg/kg of Lead</a:t>
            </a:r>
            <a:endParaRPr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350" y="3342589"/>
            <a:ext cx="3111390" cy="1681109"/>
          </a:xfrm>
          <a:prstGeom prst="rect">
            <a:avLst/>
          </a:prstGeom>
        </p:spPr>
      </p:pic>
      <p:sp>
        <p:nvSpPr>
          <p:cNvPr id="192" name="Google Shape;192;p25"/>
          <p:cNvSpPr txBox="1"/>
          <p:nvPr/>
        </p:nvSpPr>
        <p:spPr>
          <a:xfrm>
            <a:off x="5480452" y="2392657"/>
            <a:ext cx="2305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37 mg/kg of Lead</a:t>
            </a:r>
            <a:endParaRPr sz="1600" dirty="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8" y="0"/>
            <a:ext cx="3541096" cy="4869951"/>
          </a:xfrm>
          <a:prstGeom prst="rect">
            <a:avLst/>
          </a:prstGeom>
        </p:spPr>
      </p:pic>
      <p:sp>
        <p:nvSpPr>
          <p:cNvPr id="193" name="Google Shape;193;p25"/>
          <p:cNvSpPr/>
          <p:nvPr/>
        </p:nvSpPr>
        <p:spPr>
          <a:xfrm rot="-295508">
            <a:off x="2206196" y="633747"/>
            <a:ext cx="2837376" cy="110168"/>
          </a:xfrm>
          <a:prstGeom prst="rightArrow">
            <a:avLst>
              <a:gd name="adj1" fmla="val 44417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5"/>
          <p:cNvSpPr/>
          <p:nvPr/>
        </p:nvSpPr>
        <p:spPr>
          <a:xfrm rot="-400851">
            <a:off x="2024645" y="1767086"/>
            <a:ext cx="2875224" cy="95150"/>
          </a:xfrm>
          <a:prstGeom prst="rightArrow">
            <a:avLst>
              <a:gd name="adj1" fmla="val 44417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5"/>
          <p:cNvSpPr/>
          <p:nvPr/>
        </p:nvSpPr>
        <p:spPr>
          <a:xfrm rot="19040535">
            <a:off x="2981274" y="3558075"/>
            <a:ext cx="2837258" cy="109999"/>
          </a:xfrm>
          <a:prstGeom prst="rightArrow">
            <a:avLst>
              <a:gd name="adj1" fmla="val 44417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5"/>
          <p:cNvSpPr txBox="1"/>
          <p:nvPr/>
        </p:nvSpPr>
        <p:spPr>
          <a:xfrm>
            <a:off x="6068788" y="3408929"/>
            <a:ext cx="2952850" cy="1314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Average"/>
                <a:ea typeface="Average"/>
                <a:cs typeface="Average"/>
                <a:sym typeface="Average"/>
              </a:rPr>
              <a:t>&gt;120 mg/kg - affecting plants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Average"/>
                <a:ea typeface="Average"/>
                <a:cs typeface="Average"/>
                <a:sym typeface="Average"/>
              </a:rPr>
              <a:t>&gt;56 mg/kg - affecting mammals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Average"/>
                <a:ea typeface="Average"/>
                <a:cs typeface="Average"/>
                <a:sym typeface="Average"/>
              </a:rPr>
              <a:t>&gt;11 mg/kg - affecting avian wildlife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latin typeface="Average"/>
              <a:ea typeface="Average"/>
              <a:cs typeface="Average"/>
              <a:sym typeface="Average"/>
            </a:endParaRPr>
          </a:p>
          <a:p>
            <a:pPr lvl="0"/>
            <a:r>
              <a:rPr lang="en" sz="1200" dirty="0">
                <a:latin typeface="Average"/>
                <a:ea typeface="Average"/>
                <a:cs typeface="Average"/>
                <a:sym typeface="Average"/>
              </a:rPr>
              <a:t>&lt; 11 </a:t>
            </a:r>
            <a:r>
              <a:rPr lang="en" sz="1200" dirty="0">
                <a:latin typeface="Average"/>
                <a:ea typeface="Average"/>
                <a:cs typeface="Average"/>
                <a:sym typeface="Average"/>
              </a:rPr>
              <a:t>mg/kg – doesn’t affect any biota</a:t>
            </a:r>
            <a:endParaRPr sz="1200"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98" name="Google Shape;198;p25"/>
          <p:cNvSpPr txBox="1"/>
          <p:nvPr/>
        </p:nvSpPr>
        <p:spPr>
          <a:xfrm>
            <a:off x="6256921" y="2946196"/>
            <a:ext cx="20325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LEGEND</a:t>
            </a:r>
            <a:endParaRPr sz="1800" dirty="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-144246" y="4799864"/>
            <a:ext cx="47019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Figure 16. Lead Concentrations (Eco Criteria)</a:t>
            </a:r>
            <a:endParaRPr sz="1200" i="1" dirty="0">
              <a:solidFill>
                <a:schemeClr val="dk1"/>
              </a:solidFill>
              <a:latin typeface="Average" panose="020B060402020202020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151;p21"/>
          <p:cNvSpPr txBox="1"/>
          <p:nvPr/>
        </p:nvSpPr>
        <p:spPr>
          <a:xfrm>
            <a:off x="8806740" y="4742800"/>
            <a:ext cx="440544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13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8666" y="0"/>
            <a:ext cx="3014133" cy="51435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8666" y="1253066"/>
            <a:ext cx="3014133" cy="9973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5" name="Google Shape;205;p26"/>
          <p:cNvSpPr txBox="1">
            <a:spLocks noGrp="1"/>
          </p:cNvSpPr>
          <p:nvPr>
            <p:ph type="title"/>
          </p:nvPr>
        </p:nvSpPr>
        <p:spPr>
          <a:xfrm>
            <a:off x="338666" y="1407242"/>
            <a:ext cx="301413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1"/>
                </a:solidFill>
              </a:rPr>
              <a:t>Acid Digestion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206" name="Google Shape;206;p26"/>
          <p:cNvSpPr txBox="1"/>
          <p:nvPr/>
        </p:nvSpPr>
        <p:spPr>
          <a:xfrm>
            <a:off x="4052455" y="203800"/>
            <a:ext cx="4489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Table 3. Organization of Choosing Samples for Digestion</a:t>
            </a:r>
            <a:endParaRPr sz="1200" i="1" dirty="0">
              <a:solidFill>
                <a:schemeClr val="dk1"/>
              </a:solidFill>
              <a:latin typeface="Average" panose="020B060402020202020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199" y="526750"/>
            <a:ext cx="5288313" cy="4137717"/>
          </a:xfrm>
          <a:prstGeom prst="rect">
            <a:avLst/>
          </a:prstGeom>
        </p:spPr>
      </p:pic>
      <p:sp>
        <p:nvSpPr>
          <p:cNvPr id="10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14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8666" y="2691953"/>
            <a:ext cx="3849967" cy="1341120"/>
            <a:chOff x="202488" y="1957493"/>
            <a:chExt cx="3849967" cy="1341120"/>
          </a:xfrm>
        </p:grpSpPr>
        <p:sp>
          <p:nvSpPr>
            <p:cNvPr id="3" name="Rectangle 2"/>
            <p:cNvSpPr/>
            <p:nvPr/>
          </p:nvSpPr>
          <p:spPr>
            <a:xfrm>
              <a:off x="202488" y="1957493"/>
              <a:ext cx="3014133" cy="134112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33211" y="2139885"/>
              <a:ext cx="3719244" cy="900246"/>
              <a:chOff x="378903" y="3926134"/>
              <a:chExt cx="3719244" cy="900246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378903" y="3956626"/>
                <a:ext cx="216998" cy="13984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91535" y="4320935"/>
                <a:ext cx="204366" cy="149119"/>
              </a:xfrm>
              <a:prstGeom prst="rect">
                <a:avLst/>
              </a:prstGeom>
              <a:solidFill>
                <a:srgbClr val="FFD0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95901" y="3926134"/>
                <a:ext cx="3502246" cy="900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accent6">
                        <a:lumMod val="10000"/>
                      </a:schemeClr>
                    </a:solidFill>
                    <a:latin typeface="Average" panose="020B0604020202020204" charset="0"/>
                  </a:rPr>
                  <a:t>Above AZ Non-Residential Soil Standards</a:t>
                </a:r>
              </a:p>
              <a:p>
                <a:endParaRPr lang="en-US" sz="1050" dirty="0">
                  <a:solidFill>
                    <a:schemeClr val="accent6">
                      <a:lumMod val="10000"/>
                    </a:schemeClr>
                  </a:solidFill>
                  <a:latin typeface="Average" panose="020B0604020202020204" charset="0"/>
                </a:endParaRPr>
              </a:p>
              <a:p>
                <a:r>
                  <a:rPr lang="en-US" sz="1050" dirty="0">
                    <a:solidFill>
                      <a:schemeClr val="accent6">
                        <a:lumMod val="10000"/>
                      </a:schemeClr>
                    </a:solidFill>
                    <a:latin typeface="Average" panose="020B0604020202020204" charset="0"/>
                  </a:rPr>
                  <a:t>Above AZ Residential Soil Standards</a:t>
                </a:r>
              </a:p>
              <a:p>
                <a:endParaRPr lang="en-US" sz="1050" dirty="0">
                  <a:solidFill>
                    <a:schemeClr val="accent6">
                      <a:lumMod val="10000"/>
                    </a:schemeClr>
                  </a:solidFill>
                  <a:latin typeface="Average" panose="020B0604020202020204" charset="0"/>
                </a:endParaRPr>
              </a:p>
              <a:p>
                <a:r>
                  <a:rPr lang="en-US" sz="1050" dirty="0">
                    <a:solidFill>
                      <a:schemeClr val="accent6">
                        <a:lumMod val="10000"/>
                      </a:schemeClr>
                    </a:solidFill>
                    <a:latin typeface="Average" panose="020B0604020202020204" charset="0"/>
                  </a:rPr>
                  <a:t>Samples Chosen for Acid Digestion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91535" y="4668240"/>
                <a:ext cx="204366" cy="149119"/>
              </a:xfrm>
              <a:prstGeom prst="rect">
                <a:avLst/>
              </a:prstGeom>
              <a:solidFill>
                <a:srgbClr val="9EDA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002453"/>
            <a:ext cx="9144000" cy="3840481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" name="Google Shape;215;p27"/>
          <p:cNvPicPr preferRelativeResize="0"/>
          <p:nvPr/>
        </p:nvPicPr>
        <p:blipFill rotWithShape="1">
          <a:blip r:embed="rId3">
            <a:alphaModFix/>
          </a:blip>
          <a:srcRect b="969"/>
          <a:stretch/>
        </p:blipFill>
        <p:spPr>
          <a:xfrm>
            <a:off x="550659" y="1212427"/>
            <a:ext cx="4411198" cy="327632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7"/>
          <p:cNvSpPr txBox="1"/>
          <p:nvPr/>
        </p:nvSpPr>
        <p:spPr>
          <a:xfrm>
            <a:off x="311700" y="4486437"/>
            <a:ext cx="47019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Figure 17. Setup for Acid Digestion in the Fume Hood</a:t>
            </a:r>
            <a:endParaRPr i="1" dirty="0">
              <a:solidFill>
                <a:schemeClr val="dk1"/>
              </a:solidFill>
              <a:latin typeface="Average" panose="020B060402020202020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7" name="Google Shape;217;p27"/>
          <p:cNvPicPr preferRelativeResize="0"/>
          <p:nvPr/>
        </p:nvPicPr>
        <p:blipFill rotWithShape="1">
          <a:blip r:embed="rId4">
            <a:alphaModFix/>
          </a:blip>
          <a:srcRect t="18250" b="792"/>
          <a:stretch/>
        </p:blipFill>
        <p:spPr>
          <a:xfrm>
            <a:off x="5512515" y="1212427"/>
            <a:ext cx="3033035" cy="327401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7"/>
          <p:cNvSpPr txBox="1"/>
          <p:nvPr/>
        </p:nvSpPr>
        <p:spPr>
          <a:xfrm>
            <a:off x="4572000" y="4457424"/>
            <a:ext cx="47019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Figure 18. Acid Digestion of Samples</a:t>
            </a:r>
            <a:endParaRPr i="1" dirty="0">
              <a:solidFill>
                <a:schemeClr val="dk1"/>
              </a:solidFill>
              <a:latin typeface="Average" panose="020B060402020202020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15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1" name="Google Shape;165;p23"/>
          <p:cNvSpPr txBox="1">
            <a:spLocks noGrp="1"/>
          </p:cNvSpPr>
          <p:nvPr>
            <p:ph type="title"/>
          </p:nvPr>
        </p:nvSpPr>
        <p:spPr>
          <a:xfrm>
            <a:off x="0" y="221925"/>
            <a:ext cx="9144000" cy="5773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1"/>
                </a:solidFill>
              </a:rPr>
              <a:t>Acid Digestion</a:t>
            </a:r>
            <a:endParaRPr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>
            <a:spLocks noGrp="1"/>
          </p:cNvSpPr>
          <p:nvPr>
            <p:ph type="title"/>
          </p:nvPr>
        </p:nvSpPr>
        <p:spPr>
          <a:xfrm>
            <a:off x="0" y="163800"/>
            <a:ext cx="9144000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Data Correlation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27" name="Google Shape;227;p28"/>
          <p:cNvSpPr txBox="1"/>
          <p:nvPr/>
        </p:nvSpPr>
        <p:spPr>
          <a:xfrm>
            <a:off x="311700" y="4096550"/>
            <a:ext cx="40383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Figure 19. Lead Natural Log Distribution </a:t>
            </a:r>
            <a:endParaRPr dirty="0">
              <a:latin typeface="Average" panose="020B0604020202020204" charset="0"/>
              <a:ea typeface="Average"/>
              <a:cs typeface="Average"/>
              <a:sym typeface="Average"/>
            </a:endParaRPr>
          </a:p>
        </p:txBody>
      </p:sp>
      <p:sp>
        <p:nvSpPr>
          <p:cNvPr id="228" name="Google Shape;228;p28"/>
          <p:cNvSpPr txBox="1"/>
          <p:nvPr/>
        </p:nvSpPr>
        <p:spPr>
          <a:xfrm>
            <a:off x="5307561" y="2704942"/>
            <a:ext cx="33516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Table 5. 95% and 50% Exposure Point Concentrations (EPC)</a:t>
            </a:r>
            <a:endParaRPr dirty="0">
              <a:latin typeface="Average" panose="020B0604020202020204" charset="0"/>
              <a:ea typeface="Average"/>
              <a:cs typeface="Average"/>
              <a:sym typeface="Average"/>
            </a:endParaRPr>
          </a:p>
        </p:txBody>
      </p:sp>
      <p:sp>
        <p:nvSpPr>
          <p:cNvPr id="8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16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609728"/>
              </p:ext>
            </p:extLst>
          </p:nvPr>
        </p:nvGraphicFramePr>
        <p:xfrm>
          <a:off x="5307561" y="3298936"/>
          <a:ext cx="3446020" cy="1443864"/>
        </p:xfrm>
        <a:graphic>
          <a:graphicData uri="http://schemas.openxmlformats.org/drawingml/2006/table">
            <a:tbl>
              <a:tblPr/>
              <a:tblGrid>
                <a:gridCol w="1540630">
                  <a:extLst>
                    <a:ext uri="{9D8B030D-6E8A-4147-A177-3AD203B41FA5}">
                      <a16:colId xmlns:a16="http://schemas.microsoft.com/office/drawing/2014/main" val="2772662957"/>
                    </a:ext>
                  </a:extLst>
                </a:gridCol>
                <a:gridCol w="940697">
                  <a:extLst>
                    <a:ext uri="{9D8B030D-6E8A-4147-A177-3AD203B41FA5}">
                      <a16:colId xmlns:a16="http://schemas.microsoft.com/office/drawing/2014/main" val="2666391568"/>
                    </a:ext>
                  </a:extLst>
                </a:gridCol>
                <a:gridCol w="964693">
                  <a:extLst>
                    <a:ext uri="{9D8B030D-6E8A-4147-A177-3AD203B41FA5}">
                      <a16:colId xmlns:a16="http://schemas.microsoft.com/office/drawing/2014/main" val="3793093293"/>
                    </a:ext>
                  </a:extLst>
                </a:gridCol>
              </a:tblGrid>
              <a:tr h="5775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Contaminant</a:t>
                      </a:r>
                    </a:p>
                  </a:txBody>
                  <a:tcPr marL="14439" marR="14439" marT="144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50% EPC (mg/kg)</a:t>
                      </a:r>
                    </a:p>
                  </a:txBody>
                  <a:tcPr marL="14439" marR="14439" marT="144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95% EPC (mg/kg)</a:t>
                      </a:r>
                    </a:p>
                  </a:txBody>
                  <a:tcPr marL="14439" marR="14439" marT="144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754242"/>
                  </a:ext>
                </a:extLst>
              </a:tr>
              <a:tr h="288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Arsenic</a:t>
                      </a:r>
                    </a:p>
                  </a:txBody>
                  <a:tcPr marL="14439" marR="14439" marT="144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3.2</a:t>
                      </a:r>
                    </a:p>
                  </a:txBody>
                  <a:tcPr marL="14439" marR="14439" marT="144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10.1</a:t>
                      </a:r>
                    </a:p>
                  </a:txBody>
                  <a:tcPr marL="14439" marR="14439" marT="144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349000"/>
                  </a:ext>
                </a:extLst>
              </a:tr>
              <a:tr h="288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Manganese</a:t>
                      </a:r>
                    </a:p>
                  </a:txBody>
                  <a:tcPr marL="14439" marR="14439" marT="144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1662.5</a:t>
                      </a:r>
                    </a:p>
                  </a:txBody>
                  <a:tcPr marL="14439" marR="14439" marT="144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3298.7</a:t>
                      </a:r>
                    </a:p>
                  </a:txBody>
                  <a:tcPr marL="14439" marR="14439" marT="144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224317"/>
                  </a:ext>
                </a:extLst>
              </a:tr>
              <a:tr h="288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Lead</a:t>
                      </a:r>
                    </a:p>
                  </a:txBody>
                  <a:tcPr marL="14439" marR="14439" marT="144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2023.4</a:t>
                      </a:r>
                    </a:p>
                  </a:txBody>
                  <a:tcPr marL="14439" marR="14439" marT="144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16425.6</a:t>
                      </a:r>
                    </a:p>
                  </a:txBody>
                  <a:tcPr marL="14439" marR="14439" marT="144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444130"/>
                  </a:ext>
                </a:extLst>
              </a:tr>
            </a:tbl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5" name="Chart 14"/>
              <p:cNvGraphicFramePr/>
              <p:nvPr>
                <p:extLst>
                  <p:ext uri="{D42A27DB-BD31-4B8C-83A1-F6EECF244321}">
                    <p14:modId xmlns:p14="http://schemas.microsoft.com/office/powerpoint/2010/main" val="255074438"/>
                  </p:ext>
                </p:extLst>
              </p:nvPr>
            </p:nvGraphicFramePr>
            <p:xfrm>
              <a:off x="171024" y="1145951"/>
              <a:ext cx="4917664" cy="295059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5" name="Chart 1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24" y="1145951"/>
                <a:ext cx="4917664" cy="2950599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Google Shape;228;p28"/>
          <p:cNvSpPr txBox="1"/>
          <p:nvPr/>
        </p:nvSpPr>
        <p:spPr>
          <a:xfrm>
            <a:off x="5429128" y="947094"/>
            <a:ext cx="3882733" cy="444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Table 4. Contaminant Correlation Values </a:t>
            </a:r>
            <a:endParaRPr dirty="0">
              <a:latin typeface="Average" panose="020B0604020202020204" charset="0"/>
              <a:ea typeface="Average"/>
              <a:cs typeface="Average"/>
              <a:sym typeface="Average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076075"/>
              </p:ext>
            </p:extLst>
          </p:nvPr>
        </p:nvGraphicFramePr>
        <p:xfrm>
          <a:off x="6011024" y="1391252"/>
          <a:ext cx="2187744" cy="1103096"/>
        </p:xfrm>
        <a:graphic>
          <a:graphicData uri="http://schemas.openxmlformats.org/drawingml/2006/table">
            <a:tbl>
              <a:tblPr/>
              <a:tblGrid>
                <a:gridCol w="1231792">
                  <a:extLst>
                    <a:ext uri="{9D8B030D-6E8A-4147-A177-3AD203B41FA5}">
                      <a16:colId xmlns:a16="http://schemas.microsoft.com/office/drawing/2014/main" val="2724298163"/>
                    </a:ext>
                  </a:extLst>
                </a:gridCol>
                <a:gridCol w="955952">
                  <a:extLst>
                    <a:ext uri="{9D8B030D-6E8A-4147-A177-3AD203B41FA5}">
                      <a16:colId xmlns:a16="http://schemas.microsoft.com/office/drawing/2014/main" val="1470110673"/>
                    </a:ext>
                  </a:extLst>
                </a:gridCol>
              </a:tblGrid>
              <a:tr h="2757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Contaminant</a:t>
                      </a:r>
                    </a:p>
                  </a:txBody>
                  <a:tcPr marL="13789" marR="13789" marT="13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R-Value</a:t>
                      </a:r>
                    </a:p>
                  </a:txBody>
                  <a:tcPr marL="13789" marR="13789" marT="13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38617"/>
                  </a:ext>
                </a:extLst>
              </a:tr>
              <a:tr h="2757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Lead</a:t>
                      </a:r>
                    </a:p>
                  </a:txBody>
                  <a:tcPr marL="13789" marR="13789" marT="13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0.9859</a:t>
                      </a:r>
                    </a:p>
                  </a:txBody>
                  <a:tcPr marL="13789" marR="13789" marT="13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804743"/>
                  </a:ext>
                </a:extLst>
              </a:tr>
              <a:tr h="2757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Arsenic</a:t>
                      </a:r>
                    </a:p>
                  </a:txBody>
                  <a:tcPr marL="13789" marR="13789" marT="13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0.8387</a:t>
                      </a:r>
                    </a:p>
                  </a:txBody>
                  <a:tcPr marL="13789" marR="13789" marT="13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179663"/>
                  </a:ext>
                </a:extLst>
              </a:tr>
              <a:tr h="2757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Manganese</a:t>
                      </a:r>
                    </a:p>
                  </a:txBody>
                  <a:tcPr marL="13789" marR="13789" marT="13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0.9512</a:t>
                      </a:r>
                    </a:p>
                  </a:txBody>
                  <a:tcPr marL="13789" marR="13789" marT="137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64764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98347" y="0"/>
            <a:ext cx="3752426" cy="51435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Google Shape;234;p29"/>
          <p:cNvSpPr txBox="1">
            <a:spLocks noGrp="1"/>
          </p:cNvSpPr>
          <p:nvPr>
            <p:ph type="body" idx="1"/>
          </p:nvPr>
        </p:nvSpPr>
        <p:spPr>
          <a:xfrm>
            <a:off x="213487" y="1122350"/>
            <a:ext cx="4463500" cy="36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Most probable exposure scenarios:</a:t>
            </a:r>
            <a:endParaRPr sz="1600"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DD7E6B"/>
              </a:buClr>
              <a:buSzPts val="1800"/>
              <a:buAutoNum type="arabicParenR"/>
            </a:pPr>
            <a:r>
              <a:rPr lang="en" sz="1600" dirty="0">
                <a:solidFill>
                  <a:srgbClr val="DD7E6B"/>
                </a:solidFill>
              </a:rPr>
              <a:t>Recreational (camping)</a:t>
            </a:r>
            <a:endParaRPr sz="1600" dirty="0">
              <a:solidFill>
                <a:srgbClr val="DD7E6B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DD7E6B"/>
              </a:buClr>
              <a:buSzPts val="1800"/>
              <a:buAutoNum type="alphaLcParenR"/>
            </a:pPr>
            <a:r>
              <a:rPr lang="en" sz="1600" dirty="0">
                <a:solidFill>
                  <a:srgbClr val="DD7E6B"/>
                </a:solidFill>
              </a:rPr>
              <a:t>Adult</a:t>
            </a:r>
            <a:endParaRPr sz="1600" dirty="0">
              <a:solidFill>
                <a:srgbClr val="DD7E6B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DD7E6B"/>
              </a:buClr>
              <a:buSzPts val="1800"/>
              <a:buAutoNum type="alphaLcParenR"/>
            </a:pPr>
            <a:r>
              <a:rPr lang="en" sz="1600" dirty="0">
                <a:solidFill>
                  <a:srgbClr val="DD7E6B"/>
                </a:solidFill>
              </a:rPr>
              <a:t>Child</a:t>
            </a:r>
            <a:endParaRPr sz="1600" dirty="0">
              <a:solidFill>
                <a:srgbClr val="DD7E6B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DD7E6B"/>
              </a:buClr>
              <a:buSzPts val="1800"/>
              <a:buAutoNum type="alphaLcParenR"/>
            </a:pPr>
            <a:r>
              <a:rPr lang="en" sz="1600" dirty="0">
                <a:solidFill>
                  <a:srgbClr val="DD7E6B"/>
                </a:solidFill>
              </a:rPr>
              <a:t>Exposure frequency: 14 days/year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DD7E6B"/>
              </a:buClr>
              <a:buSzPts val="1800"/>
              <a:buAutoNum type="alphaLcParenR"/>
            </a:pPr>
            <a:r>
              <a:rPr lang="en" sz="1600" dirty="0">
                <a:solidFill>
                  <a:srgbClr val="DD7E6B"/>
                </a:solidFill>
              </a:rPr>
              <a:t>Exposure duration: 10 years</a:t>
            </a:r>
            <a:endParaRPr sz="1600" dirty="0">
              <a:solidFill>
                <a:srgbClr val="DD7E6B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CC2E5"/>
              </a:buClr>
              <a:buSzPts val="1800"/>
              <a:buAutoNum type="arabicParenR"/>
            </a:pPr>
            <a:r>
              <a:rPr lang="en" sz="1600" dirty="0">
                <a:solidFill>
                  <a:srgbClr val="9CC2E5"/>
                </a:solidFill>
              </a:rPr>
              <a:t>Worker</a:t>
            </a:r>
            <a:endParaRPr sz="1600" dirty="0">
              <a:solidFill>
                <a:srgbClr val="9CC2E5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9CC2E5"/>
              </a:buClr>
              <a:buSzPts val="1800"/>
              <a:buAutoNum type="alphaLcParenR"/>
            </a:pPr>
            <a:r>
              <a:rPr lang="en" sz="1600" dirty="0">
                <a:solidFill>
                  <a:srgbClr val="9CC2E5"/>
                </a:solidFill>
              </a:rPr>
              <a:t>Adult</a:t>
            </a:r>
            <a:endParaRPr sz="1600" dirty="0">
              <a:solidFill>
                <a:srgbClr val="9CC2E5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9CC2E5"/>
              </a:buClr>
              <a:buSzPts val="1800"/>
              <a:buAutoNum type="alphaLcParenR"/>
            </a:pPr>
            <a:r>
              <a:rPr lang="en" sz="1600" dirty="0">
                <a:solidFill>
                  <a:srgbClr val="9CC2E5"/>
                </a:solidFill>
              </a:rPr>
              <a:t>Exposure Frequency: 350 days/year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9CC2E5"/>
              </a:buClr>
              <a:buSzPts val="1800"/>
              <a:buAutoNum type="alphaLcParenR"/>
            </a:pPr>
            <a:r>
              <a:rPr lang="en" sz="1600" dirty="0">
                <a:solidFill>
                  <a:srgbClr val="9CC2E5"/>
                </a:solidFill>
              </a:rPr>
              <a:t>Exposure duration: 1 year</a:t>
            </a:r>
            <a:endParaRPr sz="1600" dirty="0">
              <a:solidFill>
                <a:srgbClr val="9CC2E5"/>
              </a:solidFill>
            </a:endParaRPr>
          </a:p>
        </p:txBody>
      </p:sp>
      <p:sp>
        <p:nvSpPr>
          <p:cNvPr id="235" name="Google Shape;235;p29"/>
          <p:cNvSpPr txBox="1">
            <a:spLocks noGrp="1"/>
          </p:cNvSpPr>
          <p:nvPr>
            <p:ph type="title"/>
          </p:nvPr>
        </p:nvSpPr>
        <p:spPr>
          <a:xfrm>
            <a:off x="0" y="200800"/>
            <a:ext cx="5398347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/>
                </a:solidFill>
              </a:rPr>
              <a:t>Human Health Risk Assessment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5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17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561041"/>
              </p:ext>
            </p:extLst>
          </p:nvPr>
        </p:nvGraphicFramePr>
        <p:xfrm>
          <a:off x="5593557" y="1993966"/>
          <a:ext cx="3440726" cy="2195249"/>
        </p:xfrm>
        <a:graphic>
          <a:graphicData uri="http://schemas.openxmlformats.org/drawingml/2006/table">
            <a:tbl>
              <a:tblPr/>
              <a:tblGrid>
                <a:gridCol w="853440">
                  <a:extLst>
                    <a:ext uri="{9D8B030D-6E8A-4147-A177-3AD203B41FA5}">
                      <a16:colId xmlns:a16="http://schemas.microsoft.com/office/drawing/2014/main" val="199902106"/>
                    </a:ext>
                  </a:extLst>
                </a:gridCol>
                <a:gridCol w="765386">
                  <a:extLst>
                    <a:ext uri="{9D8B030D-6E8A-4147-A177-3AD203B41FA5}">
                      <a16:colId xmlns:a16="http://schemas.microsoft.com/office/drawing/2014/main" val="1782822653"/>
                    </a:ext>
                  </a:extLst>
                </a:gridCol>
                <a:gridCol w="704427">
                  <a:extLst>
                    <a:ext uri="{9D8B030D-6E8A-4147-A177-3AD203B41FA5}">
                      <a16:colId xmlns:a16="http://schemas.microsoft.com/office/drawing/2014/main" val="4050837236"/>
                    </a:ext>
                  </a:extLst>
                </a:gridCol>
                <a:gridCol w="1117473">
                  <a:extLst>
                    <a:ext uri="{9D8B030D-6E8A-4147-A177-3AD203B41FA5}">
                      <a16:colId xmlns:a16="http://schemas.microsoft.com/office/drawing/2014/main" val="2436712912"/>
                    </a:ext>
                  </a:extLst>
                </a:gridCol>
              </a:tblGrid>
              <a:tr h="35229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Scenario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Person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EPC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Ingestion Rate </a:t>
                      </a: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(mg soil / day)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009751"/>
                  </a:ext>
                </a:extLst>
              </a:tr>
              <a:tr h="1761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Camping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Adult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50%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100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485029"/>
                  </a:ext>
                </a:extLst>
              </a:tr>
              <a:tr h="1761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Camping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Adult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95%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100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690334"/>
                  </a:ext>
                </a:extLst>
              </a:tr>
              <a:tr h="1761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Camping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Child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50%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200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0156"/>
                  </a:ext>
                </a:extLst>
              </a:tr>
              <a:tr h="1761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Camping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Child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95%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200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795239"/>
                  </a:ext>
                </a:extLst>
              </a:tr>
              <a:tr h="1761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Worker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Adult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50%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50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250034"/>
                  </a:ext>
                </a:extLst>
              </a:tr>
              <a:tr h="1761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Worker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Adult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95%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100</a:t>
                      </a:r>
                    </a:p>
                  </a:txBody>
                  <a:tcPr marL="8807" marR="8807" marT="88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207359"/>
                  </a:ext>
                </a:extLst>
              </a:tr>
            </a:tbl>
          </a:graphicData>
        </a:graphic>
      </p:graphicFrame>
      <p:sp>
        <p:nvSpPr>
          <p:cNvPr id="9" name="Google Shape;228;p28"/>
          <p:cNvSpPr txBox="1"/>
          <p:nvPr/>
        </p:nvSpPr>
        <p:spPr>
          <a:xfrm>
            <a:off x="5514836" y="1210635"/>
            <a:ext cx="3519447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Table 6. Ingestion Rates used for 50% and 95% Exposure Point Concentrations (EPC)</a:t>
            </a:r>
            <a:endParaRPr dirty="0">
              <a:latin typeface="Average" panose="020B0604020202020204" charset="0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29400" y="1"/>
            <a:ext cx="2424554" cy="51435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Google Shape;243;p30"/>
          <p:cNvSpPr txBox="1"/>
          <p:nvPr/>
        </p:nvSpPr>
        <p:spPr>
          <a:xfrm>
            <a:off x="311700" y="1207075"/>
            <a:ext cx="2898000" cy="6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EE735A"/>
                </a:solidFill>
                <a:latin typeface="Average"/>
                <a:ea typeface="Average"/>
                <a:cs typeface="Average"/>
                <a:sym typeface="Average"/>
              </a:rPr>
              <a:t>Hazard Index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CCCCCC"/>
                </a:solidFill>
                <a:latin typeface="Average"/>
                <a:ea typeface="Average"/>
                <a:cs typeface="Average"/>
                <a:sym typeface="Average"/>
              </a:rPr>
              <a:t>(Non-carcinogenic)</a:t>
            </a:r>
            <a:endParaRPr sz="2000" dirty="0">
              <a:solidFill>
                <a:srgbClr val="CCCCCC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4" name="Google Shape;244;p30"/>
          <p:cNvSpPr txBox="1"/>
          <p:nvPr/>
        </p:nvSpPr>
        <p:spPr>
          <a:xfrm>
            <a:off x="3320550" y="1207063"/>
            <a:ext cx="2898000" cy="6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EE735A"/>
                </a:solidFill>
                <a:latin typeface="Average"/>
                <a:ea typeface="Average"/>
                <a:cs typeface="Average"/>
                <a:sym typeface="Average"/>
              </a:rPr>
              <a:t>Cancer Risk</a:t>
            </a:r>
            <a:endParaRPr sz="2200" dirty="0">
              <a:solidFill>
                <a:srgbClr val="EE735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CCCCCC"/>
                </a:solidFill>
                <a:latin typeface="Average"/>
                <a:ea typeface="Average"/>
                <a:cs typeface="Average"/>
                <a:sym typeface="Average"/>
              </a:rPr>
              <a:t>(Carcinogenic)</a:t>
            </a:r>
            <a:endParaRPr sz="2000" dirty="0">
              <a:solidFill>
                <a:srgbClr val="CCCCCC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5" name="Google Shape;245;p30"/>
          <p:cNvSpPr txBox="1"/>
          <p:nvPr/>
        </p:nvSpPr>
        <p:spPr>
          <a:xfrm>
            <a:off x="644550" y="3093950"/>
            <a:ext cx="2232300" cy="17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CCCCCC"/>
                </a:solidFill>
                <a:latin typeface="Average"/>
                <a:ea typeface="Average"/>
                <a:cs typeface="Average"/>
                <a:sym typeface="Average"/>
              </a:rPr>
              <a:t>Hazard: </a:t>
            </a:r>
            <a:r>
              <a:rPr lang="en" sz="1800" b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 sz="1800" b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HI  &gt; 1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Used for: </a:t>
            </a:r>
            <a:endParaRPr sz="1800" b="1">
              <a:solidFill>
                <a:srgbClr val="D9D9D9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Arsenic, Manganese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6" name="Google Shape;246;p30"/>
          <p:cNvSpPr txBox="1"/>
          <p:nvPr/>
        </p:nvSpPr>
        <p:spPr>
          <a:xfrm>
            <a:off x="3653400" y="3040600"/>
            <a:ext cx="2232300" cy="1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CCCCCC"/>
                </a:solidFill>
                <a:latin typeface="Average"/>
                <a:ea typeface="Average"/>
                <a:cs typeface="Average"/>
                <a:sym typeface="Average"/>
              </a:rPr>
              <a:t>Hazard: </a:t>
            </a:r>
            <a:r>
              <a:rPr lang="en" sz="1800" b="1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 sz="1800" b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Risk  &gt; 10</a:t>
            </a:r>
            <a:r>
              <a:rPr lang="en" sz="1800" baseline="300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-6</a:t>
            </a:r>
            <a:endParaRPr sz="1800" baseline="300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Used for: </a:t>
            </a:r>
            <a:endParaRPr sz="1800" b="1">
              <a:solidFill>
                <a:srgbClr val="D9D9D9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Arsenic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7" name="Google Shape;247;p30"/>
          <p:cNvSpPr txBox="1"/>
          <p:nvPr/>
        </p:nvSpPr>
        <p:spPr>
          <a:xfrm>
            <a:off x="6525875" y="903137"/>
            <a:ext cx="2175000" cy="3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HI: </a:t>
            </a:r>
            <a:r>
              <a:rPr lang="en" sz="1600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Hazard Index </a:t>
            </a:r>
            <a:endParaRPr sz="1600"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(unitess)</a:t>
            </a:r>
            <a:endParaRPr sz="1600"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CDI: </a:t>
            </a:r>
            <a:r>
              <a:rPr lang="en" sz="1600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Chronic Daily Intake (mg/[kg⋅day])</a:t>
            </a:r>
            <a:endParaRPr sz="1600"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RfD: </a:t>
            </a:r>
            <a:r>
              <a:rPr lang="en" sz="1600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Reference Dose (mg/[kg⋅day])</a:t>
            </a:r>
            <a:endParaRPr sz="1600"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CSF: </a:t>
            </a:r>
            <a:r>
              <a:rPr lang="en" sz="1600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Cancer Slope Factor ([kg⋅day]/mg)</a:t>
            </a:r>
            <a:endParaRPr sz="1600"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48" name="Google Shape;24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600" y="2190750"/>
            <a:ext cx="16002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7000" y="2366950"/>
            <a:ext cx="2505075" cy="40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51;p21"/>
          <p:cNvSpPr txBox="1"/>
          <p:nvPr/>
        </p:nvSpPr>
        <p:spPr>
          <a:xfrm>
            <a:off x="8753954" y="4751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18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4" name="Google Shape;235;p29"/>
          <p:cNvSpPr txBox="1">
            <a:spLocks/>
          </p:cNvSpPr>
          <p:nvPr/>
        </p:nvSpPr>
        <p:spPr>
          <a:xfrm>
            <a:off x="0" y="200800"/>
            <a:ext cx="6329400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Human Health Risk Assessment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0" y="220175"/>
            <a:ext cx="9144000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 Introduction</a:t>
            </a:r>
            <a:endParaRPr dirty="0"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311700" y="993825"/>
            <a:ext cx="4765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00" b="1" dirty="0"/>
              <a:t>Client:</a:t>
            </a:r>
            <a:r>
              <a:rPr lang="en" sz="1700" dirty="0"/>
              <a:t> Bureau of Land Management (BLM)</a:t>
            </a:r>
            <a:endParaRPr sz="17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00" b="1" dirty="0"/>
              <a:t>Background:</a:t>
            </a:r>
            <a:r>
              <a:rPr lang="en" sz="1700" dirty="0"/>
              <a:t> Signal Mill was a stamp mill used to process ores from the McCracken Mine. </a:t>
            </a:r>
          </a:p>
          <a:p>
            <a:pPr lvl="0"/>
            <a:r>
              <a:rPr lang="en-US" sz="1700" b="1" dirty="0"/>
              <a:t>Stamp mill:</a:t>
            </a:r>
            <a:r>
              <a:rPr lang="en-US" sz="1700" dirty="0"/>
              <a:t> A machine that crushes ores by pounding instead of grinding.</a:t>
            </a:r>
            <a:endParaRPr sz="17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00" b="1" dirty="0"/>
              <a:t>Purpose:</a:t>
            </a:r>
            <a:r>
              <a:rPr lang="en" sz="1700" b="1" dirty="0">
                <a:solidFill>
                  <a:srgbClr val="CACACA"/>
                </a:solidFill>
              </a:rPr>
              <a:t> </a:t>
            </a:r>
            <a:r>
              <a:rPr lang="en" sz="1700" dirty="0">
                <a:solidFill>
                  <a:srgbClr val="CACACA"/>
                </a:solidFill>
              </a:rPr>
              <a:t>To provide the BLM with a Preliminary Assessment/Site Investigation (PA/SI) report, the first step of the Comprehensive Environmental Response, Compensation, and Liability Act (CERCLA) process to remediate Signal Mill [1]. </a:t>
            </a:r>
            <a:endParaRPr sz="1700" dirty="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2562" y="1152474"/>
            <a:ext cx="3489737" cy="28791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1;p21"/>
          <p:cNvSpPr txBox="1"/>
          <p:nvPr/>
        </p:nvSpPr>
        <p:spPr>
          <a:xfrm>
            <a:off x="8832300" y="4732526"/>
            <a:ext cx="5235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1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" name="Google Shape;82;p15"/>
          <p:cNvSpPr txBox="1"/>
          <p:nvPr/>
        </p:nvSpPr>
        <p:spPr>
          <a:xfrm>
            <a:off x="5425536" y="4031585"/>
            <a:ext cx="4026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Figure 1. Population of </a:t>
            </a:r>
            <a:r>
              <a:rPr lang="en-US" sz="1200" i="1" dirty="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the Town of Signal </a:t>
            </a:r>
            <a:endParaRPr sz="1200" i="1" dirty="0">
              <a:solidFill>
                <a:srgbClr val="D9D9D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818340" y="0"/>
            <a:ext cx="3038018" cy="51435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Google Shape;256;p31"/>
          <p:cNvSpPr txBox="1">
            <a:spLocks noGrp="1"/>
          </p:cNvSpPr>
          <p:nvPr>
            <p:ph type="title"/>
          </p:nvPr>
        </p:nvSpPr>
        <p:spPr>
          <a:xfrm>
            <a:off x="0" y="200800"/>
            <a:ext cx="5818340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Human Health </a:t>
            </a:r>
            <a:r>
              <a:rPr lang="en" dirty="0" smtClean="0">
                <a:solidFill>
                  <a:schemeClr val="tx1"/>
                </a:solidFill>
              </a:rPr>
              <a:t>Risk Assessment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57" name="Google Shape;257;p31"/>
          <p:cNvSpPr txBox="1"/>
          <p:nvPr/>
        </p:nvSpPr>
        <p:spPr>
          <a:xfrm>
            <a:off x="1150188" y="1740977"/>
            <a:ext cx="3421800" cy="6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Chronic Daily Intake</a:t>
            </a:r>
            <a:endParaRPr sz="20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58" name="Google Shape;25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150" y="2796865"/>
            <a:ext cx="4772025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1"/>
          <p:cNvSpPr txBox="1"/>
          <p:nvPr/>
        </p:nvSpPr>
        <p:spPr>
          <a:xfrm>
            <a:off x="5923117" y="322632"/>
            <a:ext cx="3015600" cy="44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C</a:t>
            </a:r>
            <a:r>
              <a:rPr lang="en" b="1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DI: </a:t>
            </a:r>
            <a:r>
              <a:rPr lang="en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chronic daily intake (mg/[kg×day])</a:t>
            </a:r>
            <a:endParaRPr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CS: </a:t>
            </a:r>
            <a:r>
              <a:rPr lang="en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chemical concentration in soil (mg/kg)</a:t>
            </a:r>
            <a:endParaRPr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IR: </a:t>
            </a:r>
            <a:r>
              <a:rPr lang="en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ingestion rate (mg soil/day)</a:t>
            </a:r>
            <a:endParaRPr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CF: </a:t>
            </a:r>
            <a:r>
              <a:rPr lang="en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conversion factor for soil 10</a:t>
            </a:r>
            <a:r>
              <a:rPr lang="en" baseline="30000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-6</a:t>
            </a:r>
            <a:r>
              <a:rPr lang="en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 (kg/mg)</a:t>
            </a:r>
            <a:endParaRPr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FI: </a:t>
            </a:r>
            <a:r>
              <a:rPr lang="en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fraction ingested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EF: </a:t>
            </a:r>
            <a:r>
              <a:rPr lang="en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exposure frequency (days/years)</a:t>
            </a:r>
            <a:endParaRPr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ED: </a:t>
            </a:r>
            <a:r>
              <a:rPr lang="en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exposure duration (years)</a:t>
            </a:r>
            <a:endParaRPr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BW: </a:t>
            </a:r>
            <a:r>
              <a:rPr lang="en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body weight (kg)</a:t>
            </a:r>
            <a:endParaRPr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AT:</a:t>
            </a:r>
            <a:r>
              <a:rPr lang="en" dirty="0">
                <a:solidFill>
                  <a:schemeClr val="tx1"/>
                </a:solidFill>
                <a:latin typeface="Average"/>
                <a:ea typeface="Average"/>
                <a:cs typeface="Average"/>
                <a:sym typeface="Average"/>
              </a:rPr>
              <a:t> averaging time (days)</a:t>
            </a:r>
            <a:endParaRPr dirty="0">
              <a:solidFill>
                <a:schemeClr val="tx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19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2"/>
          <p:cNvSpPr txBox="1">
            <a:spLocks noGrp="1"/>
          </p:cNvSpPr>
          <p:nvPr>
            <p:ph type="title"/>
          </p:nvPr>
        </p:nvSpPr>
        <p:spPr>
          <a:xfrm>
            <a:off x="0" y="198291"/>
            <a:ext cx="6861289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/>
                </a:solidFill>
              </a:rPr>
              <a:t>Human Health Risk Assessment - Arsenic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268" name="Google Shape;268;p32"/>
          <p:cNvSpPr txBox="1"/>
          <p:nvPr/>
        </p:nvSpPr>
        <p:spPr>
          <a:xfrm>
            <a:off x="320071" y="1023890"/>
            <a:ext cx="6172800" cy="2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Table 7. Arsenic Human Health Risk Assessment Results </a:t>
            </a:r>
            <a:endParaRPr dirty="0">
              <a:latin typeface="Average" panose="020B0604020202020204" charset="0"/>
              <a:ea typeface="Average"/>
              <a:cs typeface="Average"/>
              <a:sym typeface="Average"/>
            </a:endParaRPr>
          </a:p>
        </p:txBody>
      </p:sp>
      <p:sp>
        <p:nvSpPr>
          <p:cNvPr id="7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20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61289" y="0"/>
            <a:ext cx="1937375" cy="51435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33647" y="1454422"/>
            <a:ext cx="18781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verage" panose="020B0604020202020204" charset="0"/>
              </a:rPr>
              <a:t>CS</a:t>
            </a:r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 – Concentration of Soil </a:t>
            </a: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Average" panose="020B0604020202020204" charset="0"/>
              </a:rPr>
              <a:t>IR</a:t>
            </a:r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 – Ingestion Rate (mg soil/day)</a:t>
            </a: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Average" panose="020B0604020202020204" charset="0"/>
              </a:rPr>
              <a:t>CDI</a:t>
            </a:r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 – Chronic Daily Intake (mg/</a:t>
            </a:r>
            <a:r>
              <a:rPr lang="en-US" dirty="0" err="1">
                <a:solidFill>
                  <a:schemeClr val="tx1"/>
                </a:solidFill>
                <a:latin typeface="Average" panose="020B0604020202020204" charset="0"/>
              </a:rPr>
              <a:t>kg·day</a:t>
            </a:r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)</a:t>
            </a: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Average" panose="020B0604020202020204" charset="0"/>
              </a:rPr>
              <a:t>HI</a:t>
            </a:r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 – Hazard Index</a:t>
            </a: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73689"/>
              </p:ext>
            </p:extLst>
          </p:nvPr>
        </p:nvGraphicFramePr>
        <p:xfrm>
          <a:off x="504255" y="1440835"/>
          <a:ext cx="5804436" cy="341898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17740">
                  <a:extLst>
                    <a:ext uri="{9D8B030D-6E8A-4147-A177-3AD203B41FA5}">
                      <a16:colId xmlns:a16="http://schemas.microsoft.com/office/drawing/2014/main" val="2561498709"/>
                    </a:ext>
                  </a:extLst>
                </a:gridCol>
                <a:gridCol w="740672">
                  <a:extLst>
                    <a:ext uri="{9D8B030D-6E8A-4147-A177-3AD203B41FA5}">
                      <a16:colId xmlns:a16="http://schemas.microsoft.com/office/drawing/2014/main" val="3228393057"/>
                    </a:ext>
                  </a:extLst>
                </a:gridCol>
                <a:gridCol w="543342">
                  <a:extLst>
                    <a:ext uri="{9D8B030D-6E8A-4147-A177-3AD203B41FA5}">
                      <a16:colId xmlns:a16="http://schemas.microsoft.com/office/drawing/2014/main" val="1376580852"/>
                    </a:ext>
                  </a:extLst>
                </a:gridCol>
                <a:gridCol w="509501">
                  <a:extLst>
                    <a:ext uri="{9D8B030D-6E8A-4147-A177-3AD203B41FA5}">
                      <a16:colId xmlns:a16="http://schemas.microsoft.com/office/drawing/2014/main" val="1611385883"/>
                    </a:ext>
                  </a:extLst>
                </a:gridCol>
                <a:gridCol w="1238279">
                  <a:extLst>
                    <a:ext uri="{9D8B030D-6E8A-4147-A177-3AD203B41FA5}">
                      <a16:colId xmlns:a16="http://schemas.microsoft.com/office/drawing/2014/main" val="1280549541"/>
                    </a:ext>
                  </a:extLst>
                </a:gridCol>
                <a:gridCol w="887875">
                  <a:extLst>
                    <a:ext uri="{9D8B030D-6E8A-4147-A177-3AD203B41FA5}">
                      <a16:colId xmlns:a16="http://schemas.microsoft.com/office/drawing/2014/main" val="2897814804"/>
                    </a:ext>
                  </a:extLst>
                </a:gridCol>
                <a:gridCol w="967027">
                  <a:extLst>
                    <a:ext uri="{9D8B030D-6E8A-4147-A177-3AD203B41FA5}">
                      <a16:colId xmlns:a16="http://schemas.microsoft.com/office/drawing/2014/main" val="1620317470"/>
                    </a:ext>
                  </a:extLst>
                </a:gridCol>
              </a:tblGrid>
              <a:tr h="488426">
                <a:tc>
                  <a:txBody>
                    <a:bodyPr/>
                    <a:lstStyle/>
                    <a:p>
                      <a:pPr algn="ctr"/>
                      <a:r>
                        <a:rPr lang="en-US" sz="1300" u="none" strike="noStrike" cap="none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  <a:sym typeface="Arial"/>
                        </a:rPr>
                        <a:t>Scenario</a:t>
                      </a:r>
                      <a:endParaRPr lang="en-US" sz="1300" b="1" i="0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5093" marR="85093" marT="42546" marB="42546" anchor="ctr"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Person</a:t>
                      </a:r>
                    </a:p>
                  </a:txBody>
                  <a:tcPr marL="85093" marR="85093" marT="42546" marB="42546" anchor="ctr"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CS</a:t>
                      </a:r>
                    </a:p>
                  </a:txBody>
                  <a:tcPr marL="85093" marR="85093" marT="42546" marB="42546" anchor="ctr"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IR</a:t>
                      </a:r>
                    </a:p>
                  </a:txBody>
                  <a:tcPr marL="85093" marR="85093" marT="42546" marB="42546" anchor="ctr"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u="none" strike="noStrike" cap="none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  <a:sym typeface="Arial"/>
                        </a:rPr>
                        <a:t>CDI </a:t>
                      </a:r>
                      <a:r>
                        <a:rPr lang="en-US" sz="1300" u="none" strike="noStrike" cap="none" noProof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  <a:sym typeface="Arial"/>
                        </a:rPr>
                        <a:t>(mg/</a:t>
                      </a:r>
                      <a:r>
                        <a:rPr lang="en-US" sz="1300" u="none" strike="noStrike" cap="none" noProof="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  <a:sym typeface="Arial"/>
                        </a:rPr>
                        <a:t>kg·day</a:t>
                      </a:r>
                      <a:r>
                        <a:rPr lang="en-US" sz="1300" u="none" strike="noStrike" cap="none" noProof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  <a:sym typeface="Arial"/>
                        </a:rPr>
                        <a:t>)</a:t>
                      </a:r>
                      <a:endParaRPr lang="en-US" sz="1300" b="1" i="0" u="none" strike="noStrike" cap="none" noProof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5093" marR="85093" marT="42546" marB="42546" anchor="ctr"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HI</a:t>
                      </a:r>
                    </a:p>
                  </a:txBody>
                  <a:tcPr marL="85093" marR="85093" marT="42546" marB="42546" anchor="ctr"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Cancer Risk</a:t>
                      </a:r>
                    </a:p>
                  </a:txBody>
                  <a:tcPr marL="85093" marR="85093" marT="42546" marB="42546" anchor="ctr">
                    <a:solidFill>
                      <a:srgbClr val="C4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2652"/>
                  </a:ext>
                </a:extLst>
              </a:tr>
              <a:tr h="48842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Camping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Adult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50%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95%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1.76E-08</a:t>
                      </a:r>
                      <a:endParaRPr lang="en-US" sz="13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rage" panose="020B0604020202020204" charset="0"/>
                      </a:endParaRP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0.000059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2.64 E-08</a:t>
                      </a:r>
                    </a:p>
                  </a:txBody>
                  <a:tcPr marL="85093" marR="85093" marT="42546" marB="42546" anchor="ctr"/>
                </a:tc>
                <a:extLst>
                  <a:ext uri="{0D108BD9-81ED-4DB2-BD59-A6C34878D82A}">
                    <a16:rowId xmlns:a16="http://schemas.microsoft.com/office/drawing/2014/main" val="3626790655"/>
                  </a:ext>
                </a:extLst>
              </a:tr>
              <a:tr h="4884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30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Average" panose="020B0604020202020204" charset="0"/>
                          <a:sym typeface="Arial"/>
                        </a:rPr>
                        <a:t>Camping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Adult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95%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3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Average" panose="020B0604020202020204" charset="0"/>
                          <a:sym typeface="Arial"/>
                        </a:rPr>
                        <a:t>95%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5.53E-08</a:t>
                      </a:r>
                      <a:endParaRPr lang="en-US" sz="13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rage" panose="020B0604020202020204" charset="0"/>
                      </a:endParaRP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0.000184</a:t>
                      </a:r>
                      <a:endParaRPr lang="en-US" sz="13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rage" panose="020B0604020202020204" charset="0"/>
                      </a:endParaRP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8.30 E-08</a:t>
                      </a:r>
                    </a:p>
                  </a:txBody>
                  <a:tcPr marL="85093" marR="85093" marT="42546" marB="42546" anchor="ctr"/>
                </a:tc>
                <a:extLst>
                  <a:ext uri="{0D108BD9-81ED-4DB2-BD59-A6C34878D82A}">
                    <a16:rowId xmlns:a16="http://schemas.microsoft.com/office/drawing/2014/main" val="2001405047"/>
                  </a:ext>
                </a:extLst>
              </a:tr>
              <a:tr h="4884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30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Average" panose="020B0604020202020204" charset="0"/>
                          <a:sym typeface="Arial"/>
                        </a:rPr>
                        <a:t>Camping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Child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50%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30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Average" panose="020B0604020202020204" charset="0"/>
                          <a:sym typeface="Arial"/>
                        </a:rPr>
                        <a:t>95%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7.56E-08</a:t>
                      </a:r>
                      <a:endParaRPr lang="en-US" sz="13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rage" panose="020B0604020202020204" charset="0"/>
                      </a:endParaRP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0.000249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1.12 E-07</a:t>
                      </a:r>
                    </a:p>
                  </a:txBody>
                  <a:tcPr marL="85093" marR="85093" marT="42546" marB="42546" anchor="ctr"/>
                </a:tc>
                <a:extLst>
                  <a:ext uri="{0D108BD9-81ED-4DB2-BD59-A6C34878D82A}">
                    <a16:rowId xmlns:a16="http://schemas.microsoft.com/office/drawing/2014/main" val="1510671914"/>
                  </a:ext>
                </a:extLst>
              </a:tr>
              <a:tr h="4884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3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Average" panose="020B0604020202020204" charset="0"/>
                          <a:sym typeface="Arial"/>
                        </a:rPr>
                        <a:t>Camping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Child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95%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30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Average" panose="020B0604020202020204" charset="0"/>
                          <a:sym typeface="Arial"/>
                        </a:rPr>
                        <a:t>95%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2.35E-07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0.000783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3.52 E-07</a:t>
                      </a:r>
                    </a:p>
                  </a:txBody>
                  <a:tcPr marL="85093" marR="85093" marT="42546" marB="42546" anchor="ctr"/>
                </a:tc>
                <a:extLst>
                  <a:ext uri="{0D108BD9-81ED-4DB2-BD59-A6C34878D82A}">
                    <a16:rowId xmlns:a16="http://schemas.microsoft.com/office/drawing/2014/main" val="4237055129"/>
                  </a:ext>
                </a:extLst>
              </a:tr>
              <a:tr h="48842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Worker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Adult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50%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3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Average" panose="020B0604020202020204" charset="0"/>
                          <a:sym typeface="Arial"/>
                        </a:rPr>
                        <a:t>50%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2.20E-06</a:t>
                      </a:r>
                      <a:endParaRPr lang="en-US" sz="13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rage" panose="020B0604020202020204" charset="0"/>
                      </a:endParaRP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0.007329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3.30 E-06</a:t>
                      </a:r>
                    </a:p>
                  </a:txBody>
                  <a:tcPr marL="85093" marR="85093" marT="42546" marB="42546" anchor="ctr">
                    <a:solidFill>
                      <a:srgbClr val="F298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884169"/>
                  </a:ext>
                </a:extLst>
              </a:tr>
              <a:tr h="48842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Worker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Adult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95%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3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Average" panose="020B0604020202020204" charset="0"/>
                          <a:sym typeface="Arial"/>
                        </a:rPr>
                        <a:t>95%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1.38E-05</a:t>
                      </a:r>
                      <a:endParaRPr lang="en-US" sz="13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rage" panose="020B0604020202020204" charset="0"/>
                      </a:endParaRP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0.046119</a:t>
                      </a:r>
                    </a:p>
                  </a:txBody>
                  <a:tcPr marL="85093" marR="85093" marT="42546" marB="425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2.08 E-05</a:t>
                      </a:r>
                    </a:p>
                  </a:txBody>
                  <a:tcPr marL="85093" marR="85093" marT="42546" marB="42546" anchor="ctr">
                    <a:solidFill>
                      <a:srgbClr val="F298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69913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 txBox="1">
            <a:spLocks noGrp="1"/>
          </p:cNvSpPr>
          <p:nvPr>
            <p:ph type="title"/>
          </p:nvPr>
        </p:nvSpPr>
        <p:spPr>
          <a:xfrm>
            <a:off x="1" y="149000"/>
            <a:ext cx="6775770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Human Health Risk Assessment - Manganese</a:t>
            </a:r>
            <a:endParaRPr sz="2400" dirty="0"/>
          </a:p>
        </p:txBody>
      </p:sp>
      <p:sp>
        <p:nvSpPr>
          <p:cNvPr id="277" name="Google Shape;277;p33"/>
          <p:cNvSpPr txBox="1"/>
          <p:nvPr/>
        </p:nvSpPr>
        <p:spPr>
          <a:xfrm>
            <a:off x="578578" y="1134418"/>
            <a:ext cx="5850724" cy="2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Table 8. Manganese Human Health Risk Assessment Results </a:t>
            </a:r>
            <a:endParaRPr dirty="0">
              <a:latin typeface="Average" panose="020B0604020202020204" charset="0"/>
              <a:ea typeface="Average"/>
              <a:cs typeface="Average"/>
              <a:sym typeface="Average"/>
            </a:endParaRPr>
          </a:p>
        </p:txBody>
      </p:sp>
      <p:sp>
        <p:nvSpPr>
          <p:cNvPr id="7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21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75771" y="0"/>
            <a:ext cx="2042630" cy="51435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75772" y="1454422"/>
            <a:ext cx="19834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verage" panose="020B0604020202020204" charset="0"/>
              </a:rPr>
              <a:t>CS</a:t>
            </a:r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 – Concentration of Soil</a:t>
            </a: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Average" panose="020B0604020202020204" charset="0"/>
              </a:rPr>
              <a:t>IR</a:t>
            </a:r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 – Ingestion Rate (mg soil/day)</a:t>
            </a: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Average" panose="020B0604020202020204" charset="0"/>
              </a:rPr>
              <a:t>CDI</a:t>
            </a:r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 – Chronic Daily Intake (mg/kg*day)</a:t>
            </a: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Average" panose="020B0604020202020204" charset="0"/>
              </a:rPr>
              <a:t>HI</a:t>
            </a:r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 – Hazard Index</a:t>
            </a: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575466"/>
              </p:ext>
            </p:extLst>
          </p:nvPr>
        </p:nvGraphicFramePr>
        <p:xfrm>
          <a:off x="399627" y="1534535"/>
          <a:ext cx="6083861" cy="28884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50808">
                  <a:extLst>
                    <a:ext uri="{9D8B030D-6E8A-4147-A177-3AD203B41FA5}">
                      <a16:colId xmlns:a16="http://schemas.microsoft.com/office/drawing/2014/main" val="2561498709"/>
                    </a:ext>
                  </a:extLst>
                </a:gridCol>
                <a:gridCol w="1050808">
                  <a:extLst>
                    <a:ext uri="{9D8B030D-6E8A-4147-A177-3AD203B41FA5}">
                      <a16:colId xmlns:a16="http://schemas.microsoft.com/office/drawing/2014/main" val="3228393057"/>
                    </a:ext>
                  </a:extLst>
                </a:gridCol>
                <a:gridCol w="688549">
                  <a:extLst>
                    <a:ext uri="{9D8B030D-6E8A-4147-A177-3AD203B41FA5}">
                      <a16:colId xmlns:a16="http://schemas.microsoft.com/office/drawing/2014/main" val="1376580852"/>
                    </a:ext>
                  </a:extLst>
                </a:gridCol>
                <a:gridCol w="645663">
                  <a:extLst>
                    <a:ext uri="{9D8B030D-6E8A-4147-A177-3AD203B41FA5}">
                      <a16:colId xmlns:a16="http://schemas.microsoft.com/office/drawing/2014/main" val="1611385883"/>
                    </a:ext>
                  </a:extLst>
                </a:gridCol>
                <a:gridCol w="1569205">
                  <a:extLst>
                    <a:ext uri="{9D8B030D-6E8A-4147-A177-3AD203B41FA5}">
                      <a16:colId xmlns:a16="http://schemas.microsoft.com/office/drawing/2014/main" val="1280549541"/>
                    </a:ext>
                  </a:extLst>
                </a:gridCol>
                <a:gridCol w="1078828">
                  <a:extLst>
                    <a:ext uri="{9D8B030D-6E8A-4147-A177-3AD203B41FA5}">
                      <a16:colId xmlns:a16="http://schemas.microsoft.com/office/drawing/2014/main" val="2897814804"/>
                    </a:ext>
                  </a:extLst>
                </a:gridCol>
              </a:tblGrid>
              <a:tr h="545595"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cap="none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  <a:sym typeface="Arial"/>
                        </a:rPr>
                        <a:t>Scenario</a:t>
                      </a:r>
                      <a:endParaRPr lang="en-US" sz="1400" b="1" i="0" u="none" strike="noStrike" cap="none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6282" marR="96282" marT="48141" marB="48141" anchor="ctr"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Person</a:t>
                      </a:r>
                    </a:p>
                  </a:txBody>
                  <a:tcPr marL="96282" marR="96282" marT="48141" marB="48141" anchor="ctr"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CS</a:t>
                      </a:r>
                    </a:p>
                  </a:txBody>
                  <a:tcPr marL="96282" marR="96282" marT="48141" marB="48141" anchor="ctr"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IR</a:t>
                      </a:r>
                    </a:p>
                  </a:txBody>
                  <a:tcPr marL="96282" marR="96282" marT="48141" marB="48141" anchor="ctr"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u="none" strike="noStrike" cap="none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  <a:sym typeface="Arial"/>
                        </a:rPr>
                        <a:t>CDI </a:t>
                      </a:r>
                      <a:r>
                        <a:rPr lang="en-US" sz="1400" u="none" strike="noStrike" cap="none" noProof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  <a:sym typeface="Arial"/>
                        </a:rPr>
                        <a:t>(mg/</a:t>
                      </a:r>
                      <a:r>
                        <a:rPr lang="en-US" sz="1400" u="none" strike="noStrike" cap="none" noProof="0" dirty="0" err="1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  <a:sym typeface="Arial"/>
                        </a:rPr>
                        <a:t>kg·day</a:t>
                      </a:r>
                      <a:r>
                        <a:rPr lang="en-US" sz="1400" u="none" strike="noStrike" cap="none" noProof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  <a:sym typeface="Arial"/>
                        </a:rPr>
                        <a:t>)</a:t>
                      </a:r>
                      <a:endParaRPr lang="en-US" sz="1400" b="1" i="0" u="none" strike="noStrike" cap="none" noProof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6282" marR="96282" marT="48141" marB="48141" anchor="ctr"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HI</a:t>
                      </a:r>
                    </a:p>
                  </a:txBody>
                  <a:tcPr marL="96282" marR="96282" marT="48141" marB="48141" anchor="ctr">
                    <a:solidFill>
                      <a:srgbClr val="C4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2652"/>
                  </a:ext>
                </a:extLst>
              </a:tr>
              <a:tr h="3904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Camping</a:t>
                      </a: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Adult</a:t>
                      </a: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50%</a:t>
                      </a: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95%</a:t>
                      </a: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9.11E-06</a:t>
                      </a:r>
                      <a:endParaRPr lang="en-US" sz="14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rage" panose="020B0604020202020204" charset="0"/>
                      </a:endParaRP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0.0000651</a:t>
                      </a:r>
                    </a:p>
                  </a:txBody>
                  <a:tcPr marL="96282" marR="96282" marT="48141" marB="48141" anchor="ctr"/>
                </a:tc>
                <a:extLst>
                  <a:ext uri="{0D108BD9-81ED-4DB2-BD59-A6C34878D82A}">
                    <a16:rowId xmlns:a16="http://schemas.microsoft.com/office/drawing/2014/main" val="3626790655"/>
                  </a:ext>
                </a:extLst>
              </a:tr>
              <a:tr h="390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Average" panose="020B0604020202020204" charset="0"/>
                          <a:sym typeface="Arial"/>
                        </a:rPr>
                        <a:t>Camping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Adult</a:t>
                      </a: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95%</a:t>
                      </a: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Average" panose="020B0604020202020204" charset="0"/>
                          <a:sym typeface="Arial"/>
                        </a:rPr>
                        <a:t>95%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1.81E-05</a:t>
                      </a:r>
                      <a:endParaRPr lang="en-US" sz="14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rage" panose="020B0604020202020204" charset="0"/>
                      </a:endParaRP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0.0001291</a:t>
                      </a:r>
                    </a:p>
                  </a:txBody>
                  <a:tcPr marL="96282" marR="96282" marT="48141" marB="48141" anchor="ctr"/>
                </a:tc>
                <a:extLst>
                  <a:ext uri="{0D108BD9-81ED-4DB2-BD59-A6C34878D82A}">
                    <a16:rowId xmlns:a16="http://schemas.microsoft.com/office/drawing/2014/main" val="2001405047"/>
                  </a:ext>
                </a:extLst>
              </a:tr>
              <a:tr h="390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Average" panose="020B0604020202020204" charset="0"/>
                          <a:sym typeface="Arial"/>
                        </a:rPr>
                        <a:t>Camping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Child</a:t>
                      </a: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50%</a:t>
                      </a: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Average" panose="020B0604020202020204" charset="0"/>
                          <a:sym typeface="Arial"/>
                        </a:rPr>
                        <a:t>95%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3.86E-05</a:t>
                      </a:r>
                      <a:endParaRPr lang="en-US" sz="14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rage" panose="020B0604020202020204" charset="0"/>
                      </a:endParaRP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0.0002761</a:t>
                      </a:r>
                    </a:p>
                  </a:txBody>
                  <a:tcPr marL="96282" marR="96282" marT="48141" marB="48141" anchor="ctr"/>
                </a:tc>
                <a:extLst>
                  <a:ext uri="{0D108BD9-81ED-4DB2-BD59-A6C34878D82A}">
                    <a16:rowId xmlns:a16="http://schemas.microsoft.com/office/drawing/2014/main" val="1510671914"/>
                  </a:ext>
                </a:extLst>
              </a:tr>
              <a:tr h="390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Average" panose="020B0604020202020204" charset="0"/>
                          <a:sym typeface="Arial"/>
                        </a:rPr>
                        <a:t>Camping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Child</a:t>
                      </a: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95%</a:t>
                      </a: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Average" panose="020B0604020202020204" charset="0"/>
                          <a:sym typeface="Arial"/>
                        </a:rPr>
                        <a:t>95%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7.67E-05</a:t>
                      </a:r>
                      <a:endParaRPr lang="en-US" sz="14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rage" panose="020B0604020202020204" charset="0"/>
                      </a:endParaRP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0.0005477</a:t>
                      </a:r>
                    </a:p>
                  </a:txBody>
                  <a:tcPr marL="96282" marR="96282" marT="48141" marB="48141" anchor="ctr"/>
                </a:tc>
                <a:extLst>
                  <a:ext uri="{0D108BD9-81ED-4DB2-BD59-A6C34878D82A}">
                    <a16:rowId xmlns:a16="http://schemas.microsoft.com/office/drawing/2014/main" val="4237055129"/>
                  </a:ext>
                </a:extLst>
              </a:tr>
              <a:tr h="3904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Worker</a:t>
                      </a: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Adult</a:t>
                      </a: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50%</a:t>
                      </a: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Average" panose="020B0604020202020204" charset="0"/>
                          <a:sym typeface="Arial"/>
                        </a:rPr>
                        <a:t>50%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1.14E-03</a:t>
                      </a:r>
                      <a:endParaRPr lang="en-US" sz="14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rage" panose="020B0604020202020204" charset="0"/>
                      </a:endParaRP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0.0081338</a:t>
                      </a:r>
                    </a:p>
                  </a:txBody>
                  <a:tcPr marL="96282" marR="96282" marT="48141" marB="48141" anchor="ctr"/>
                </a:tc>
                <a:extLst>
                  <a:ext uri="{0D108BD9-81ED-4DB2-BD59-A6C34878D82A}">
                    <a16:rowId xmlns:a16="http://schemas.microsoft.com/office/drawing/2014/main" val="840884169"/>
                  </a:ext>
                </a:extLst>
              </a:tr>
              <a:tr h="3904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Worker</a:t>
                      </a: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Adult</a:t>
                      </a: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95%</a:t>
                      </a: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Average" panose="020B0604020202020204" charset="0"/>
                          <a:sym typeface="Arial"/>
                        </a:rPr>
                        <a:t>95%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verag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4.52E-03</a:t>
                      </a:r>
                      <a:endParaRPr lang="en-US" sz="14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verage" panose="020B0604020202020204" charset="0"/>
                      </a:endParaRPr>
                    </a:p>
                  </a:txBody>
                  <a:tcPr marL="96282" marR="96282" marT="48141" marB="481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verage" panose="020B0604020202020204" charset="0"/>
                        </a:rPr>
                        <a:t>0.0322773</a:t>
                      </a:r>
                    </a:p>
                  </a:txBody>
                  <a:tcPr marL="96282" marR="96282" marT="48141" marB="48141" anchor="ctr"/>
                </a:tc>
                <a:extLst>
                  <a:ext uri="{0D108BD9-81ED-4DB2-BD59-A6C34878D82A}">
                    <a16:rowId xmlns:a16="http://schemas.microsoft.com/office/drawing/2014/main" val="353969913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4"/>
          <p:cNvSpPr txBox="1">
            <a:spLocks noGrp="1"/>
          </p:cNvSpPr>
          <p:nvPr>
            <p:ph type="title"/>
          </p:nvPr>
        </p:nvSpPr>
        <p:spPr>
          <a:xfrm>
            <a:off x="0" y="163800"/>
            <a:ext cx="6873411" cy="6400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Human Risk Assessment- Lead (Adults)</a:t>
            </a:r>
            <a:endParaRPr sz="2800" dirty="0"/>
          </a:p>
        </p:txBody>
      </p:sp>
      <p:sp>
        <p:nvSpPr>
          <p:cNvPr id="284" name="Google Shape;284;p34"/>
          <p:cNvSpPr txBox="1">
            <a:spLocks noGrp="1"/>
          </p:cNvSpPr>
          <p:nvPr>
            <p:ph type="body" idx="1"/>
          </p:nvPr>
        </p:nvSpPr>
        <p:spPr>
          <a:xfrm>
            <a:off x="572521" y="1231800"/>
            <a:ext cx="5955536" cy="360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Table 9. Adult Lead Human Health Risk Assessment Results </a:t>
            </a:r>
            <a:endParaRPr sz="1400" dirty="0">
              <a:solidFill>
                <a:srgbClr val="000000"/>
              </a:solidFill>
              <a:latin typeface="Average" panose="020B060402020202020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86" name="Google Shape;286;p34"/>
          <p:cNvSpPr txBox="1"/>
          <p:nvPr/>
        </p:nvSpPr>
        <p:spPr>
          <a:xfrm>
            <a:off x="460675" y="3637789"/>
            <a:ext cx="6253487" cy="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tx1">
                    <a:lumMod val="8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*Risk probability is based on exceeding 5 PbB </a:t>
            </a:r>
            <a:r>
              <a:rPr lang="el-GR" sz="1600" i="1" dirty="0">
                <a:solidFill>
                  <a:schemeClr val="tx1">
                    <a:lumMod val="8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</a:t>
            </a:r>
            <a:r>
              <a:rPr lang="en-US" sz="1600" i="1" dirty="0">
                <a:solidFill>
                  <a:schemeClr val="tx1">
                    <a:lumMod val="8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g/dl</a:t>
            </a:r>
            <a:endParaRPr sz="1600" dirty="0">
              <a:solidFill>
                <a:schemeClr val="tx1">
                  <a:lumMod val="85000"/>
                </a:schemeClr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25267E-377F-4C5C-8348-9B2D7ABDB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722570"/>
              </p:ext>
            </p:extLst>
          </p:nvPr>
        </p:nvGraphicFramePr>
        <p:xfrm>
          <a:off x="529168" y="1592493"/>
          <a:ext cx="5783579" cy="1949959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934720">
                  <a:extLst>
                    <a:ext uri="{9D8B030D-6E8A-4147-A177-3AD203B41FA5}">
                      <a16:colId xmlns:a16="http://schemas.microsoft.com/office/drawing/2014/main" val="760811768"/>
                    </a:ext>
                  </a:extLst>
                </a:gridCol>
                <a:gridCol w="934720">
                  <a:extLst>
                    <a:ext uri="{9D8B030D-6E8A-4147-A177-3AD203B41FA5}">
                      <a16:colId xmlns:a16="http://schemas.microsoft.com/office/drawing/2014/main" val="216952244"/>
                    </a:ext>
                  </a:extLst>
                </a:gridCol>
                <a:gridCol w="934720">
                  <a:extLst>
                    <a:ext uri="{9D8B030D-6E8A-4147-A177-3AD203B41FA5}">
                      <a16:colId xmlns:a16="http://schemas.microsoft.com/office/drawing/2014/main" val="638949612"/>
                    </a:ext>
                  </a:extLst>
                </a:gridCol>
                <a:gridCol w="934720">
                  <a:extLst>
                    <a:ext uri="{9D8B030D-6E8A-4147-A177-3AD203B41FA5}">
                      <a16:colId xmlns:a16="http://schemas.microsoft.com/office/drawing/2014/main" val="1006430863"/>
                    </a:ext>
                  </a:extLst>
                </a:gridCol>
                <a:gridCol w="956770">
                  <a:extLst>
                    <a:ext uri="{9D8B030D-6E8A-4147-A177-3AD203B41FA5}">
                      <a16:colId xmlns:a16="http://schemas.microsoft.com/office/drawing/2014/main" val="210435582"/>
                    </a:ext>
                  </a:extLst>
                </a:gridCol>
                <a:gridCol w="1087929">
                  <a:extLst>
                    <a:ext uri="{9D8B030D-6E8A-4147-A177-3AD203B41FA5}">
                      <a16:colId xmlns:a16="http://schemas.microsoft.com/office/drawing/2014/main" val="4055494201"/>
                    </a:ext>
                  </a:extLst>
                </a:gridCol>
              </a:tblGrid>
              <a:tr h="6571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Scenario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Person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EPC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CS (mg/kg)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IR (mg/day)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Risk 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>
                    <a:solidFill>
                      <a:srgbClr val="C4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283864"/>
                  </a:ext>
                </a:extLst>
              </a:tr>
              <a:tr h="306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Camping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Adult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50%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2023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100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0.15%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extLst>
                  <a:ext uri="{0D108BD9-81ED-4DB2-BD59-A6C34878D82A}">
                    <a16:rowId xmlns:a16="http://schemas.microsoft.com/office/drawing/2014/main" val="3630243111"/>
                  </a:ext>
                </a:extLst>
              </a:tr>
              <a:tr h="3459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Camping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Adult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95%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16426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100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23.37%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extLst>
                  <a:ext uri="{0D108BD9-81ED-4DB2-BD59-A6C34878D82A}">
                    <a16:rowId xmlns:a16="http://schemas.microsoft.com/office/drawing/2014/main" val="2886938760"/>
                  </a:ext>
                </a:extLst>
              </a:tr>
              <a:tr h="3336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Worker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Adult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50%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2023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50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46.30%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extLst>
                  <a:ext uri="{0D108BD9-81ED-4DB2-BD59-A6C34878D82A}">
                    <a16:rowId xmlns:a16="http://schemas.microsoft.com/office/drawing/2014/main" val="781595103"/>
                  </a:ext>
                </a:extLst>
              </a:tr>
              <a:tr h="3065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Worker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Adult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95%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16426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100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Average" panose="020B0604020202020204" charset="0"/>
                        </a:rPr>
                        <a:t>100%</a:t>
                      </a:r>
                      <a:endParaRPr lang="en-US" sz="1600" b="0" i="0" u="none" strike="noStrike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412" marR="12412" marT="12412" marB="0" anchor="ctr"/>
                </a:tc>
                <a:extLst>
                  <a:ext uri="{0D108BD9-81ED-4DB2-BD59-A6C34878D82A}">
                    <a16:rowId xmlns:a16="http://schemas.microsoft.com/office/drawing/2014/main" val="3935514653"/>
                  </a:ext>
                </a:extLst>
              </a:tr>
            </a:tbl>
          </a:graphicData>
        </a:graphic>
      </p:graphicFrame>
      <p:sp>
        <p:nvSpPr>
          <p:cNvPr id="7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22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3411" y="0"/>
            <a:ext cx="1773954" cy="51435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79990" y="1412146"/>
            <a:ext cx="177395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verage" panose="020B0604020202020204" charset="0"/>
              </a:rPr>
              <a:t>CS</a:t>
            </a:r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 – Concentration of Soil</a:t>
            </a: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Average" panose="020B0604020202020204" charset="0"/>
              </a:rPr>
              <a:t>EPC</a:t>
            </a:r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- Exposure Point </a:t>
            </a:r>
            <a:r>
              <a:rPr lang="en-US" dirty="0" smtClean="0">
                <a:solidFill>
                  <a:schemeClr val="tx1"/>
                </a:solidFill>
                <a:latin typeface="Average" panose="020B0604020202020204" charset="0"/>
              </a:rPr>
              <a:t>Concentration </a:t>
            </a:r>
            <a:endParaRPr lang="en-US" b="1" dirty="0">
              <a:solidFill>
                <a:schemeClr val="tx1"/>
              </a:solidFill>
              <a:latin typeface="Average" panose="020B0604020202020204" charset="0"/>
            </a:endParaRP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Average" panose="020B0604020202020204" charset="0"/>
              </a:rPr>
              <a:t>IR</a:t>
            </a:r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 – Ingestion Rate (mg soil/day)</a:t>
            </a: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r>
              <a:rPr lang="en-US" b="1" dirty="0" err="1">
                <a:solidFill>
                  <a:schemeClr val="tx1"/>
                </a:solidFill>
                <a:latin typeface="Average" panose="020B0604020202020204" charset="0"/>
              </a:rPr>
              <a:t>PbB</a:t>
            </a:r>
            <a:r>
              <a:rPr lang="en-US" b="1" dirty="0">
                <a:solidFill>
                  <a:schemeClr val="tx1"/>
                </a:solidFill>
                <a:latin typeface="Average" panose="020B0604020202020204" charset="0"/>
              </a:rPr>
              <a:t>- </a:t>
            </a:r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Lead Blood Concentration</a:t>
            </a:r>
            <a:endParaRPr lang="en-US" b="1" dirty="0">
              <a:solidFill>
                <a:schemeClr val="tx1"/>
              </a:solidFill>
              <a:latin typeface="Average" panose="020B0604020202020204" charset="0"/>
            </a:endParaRP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0" y="156400"/>
            <a:ext cx="9144000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Human Risk Assessment- Lead (Children) 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4" name="Google Shape;294;p35"/>
          <p:cNvSpPr txBox="1"/>
          <p:nvPr/>
        </p:nvSpPr>
        <p:spPr>
          <a:xfrm>
            <a:off x="4766759" y="1067629"/>
            <a:ext cx="3341668" cy="37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Table </a:t>
            </a:r>
            <a:r>
              <a:rPr lang="en" i="1" dirty="0" smtClean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11. IEUBK </a:t>
            </a:r>
            <a:r>
              <a:rPr lang="en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Lead 95% EPC Human Health Risk Assessment Results </a:t>
            </a:r>
            <a:endParaRPr dirty="0">
              <a:latin typeface="Average" panose="020B0604020202020204" charset="0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23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140883"/>
              </p:ext>
            </p:extLst>
          </p:nvPr>
        </p:nvGraphicFramePr>
        <p:xfrm>
          <a:off x="619814" y="1924945"/>
          <a:ext cx="2761491" cy="2440502"/>
        </p:xfrm>
        <a:graphic>
          <a:graphicData uri="http://schemas.openxmlformats.org/drawingml/2006/table">
            <a:tbl>
              <a:tblPr/>
              <a:tblGrid>
                <a:gridCol w="1547529">
                  <a:extLst>
                    <a:ext uri="{9D8B030D-6E8A-4147-A177-3AD203B41FA5}">
                      <a16:colId xmlns:a16="http://schemas.microsoft.com/office/drawing/2014/main" val="2619330417"/>
                    </a:ext>
                  </a:extLst>
                </a:gridCol>
                <a:gridCol w="1213962">
                  <a:extLst>
                    <a:ext uri="{9D8B030D-6E8A-4147-A177-3AD203B41FA5}">
                      <a16:colId xmlns:a16="http://schemas.microsoft.com/office/drawing/2014/main" val="812618485"/>
                    </a:ext>
                  </a:extLst>
                </a:gridCol>
              </a:tblGrid>
              <a:tr h="722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Child Age Range (years)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Blood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Pb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 (</a:t>
                      </a:r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μ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g/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dL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)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2135"/>
                  </a:ext>
                </a:extLst>
              </a:tr>
              <a:tr h="240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0.5-1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3.0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752930"/>
                  </a:ext>
                </a:extLst>
              </a:tr>
              <a:tr h="240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1-2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907569"/>
                  </a:ext>
                </a:extLst>
              </a:tr>
              <a:tr h="240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2-3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848335"/>
                  </a:ext>
                </a:extLst>
              </a:tr>
              <a:tr h="240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3-4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977522"/>
                  </a:ext>
                </a:extLst>
              </a:tr>
              <a:tr h="240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4-5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376897"/>
                  </a:ext>
                </a:extLst>
              </a:tr>
              <a:tr h="273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5-6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098601"/>
                  </a:ext>
                </a:extLst>
              </a:tr>
              <a:tr h="240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6-7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63704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902951"/>
              </p:ext>
            </p:extLst>
          </p:nvPr>
        </p:nvGraphicFramePr>
        <p:xfrm>
          <a:off x="4720710" y="1924945"/>
          <a:ext cx="2804999" cy="2407790"/>
        </p:xfrm>
        <a:graphic>
          <a:graphicData uri="http://schemas.openxmlformats.org/drawingml/2006/table">
            <a:tbl>
              <a:tblPr/>
              <a:tblGrid>
                <a:gridCol w="1531946">
                  <a:extLst>
                    <a:ext uri="{9D8B030D-6E8A-4147-A177-3AD203B41FA5}">
                      <a16:colId xmlns:a16="http://schemas.microsoft.com/office/drawing/2014/main" val="56775556"/>
                    </a:ext>
                  </a:extLst>
                </a:gridCol>
                <a:gridCol w="1273053">
                  <a:extLst>
                    <a:ext uri="{9D8B030D-6E8A-4147-A177-3AD203B41FA5}">
                      <a16:colId xmlns:a16="http://schemas.microsoft.com/office/drawing/2014/main" val="1990360147"/>
                    </a:ext>
                  </a:extLst>
                </a:gridCol>
              </a:tblGrid>
              <a:tr h="722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Child Age Range (years)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Blood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Pb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 (</a:t>
                      </a:r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μ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g/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dL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)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566843"/>
                  </a:ext>
                </a:extLst>
              </a:tr>
              <a:tr h="240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0.5-1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12.9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715062"/>
                  </a:ext>
                </a:extLst>
              </a:tr>
              <a:tr h="240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1-2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11.5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604213"/>
                  </a:ext>
                </a:extLst>
              </a:tr>
              <a:tr h="240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2-3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10.1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779345"/>
                  </a:ext>
                </a:extLst>
              </a:tr>
              <a:tr h="240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3-4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9.7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004742"/>
                  </a:ext>
                </a:extLst>
              </a:tr>
              <a:tr h="240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4-5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9.4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207845"/>
                  </a:ext>
                </a:extLst>
              </a:tr>
              <a:tr h="240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5-6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9.0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87712"/>
                  </a:ext>
                </a:extLst>
              </a:tr>
              <a:tr h="2407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6-7</a:t>
                      </a: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8.4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verage" panose="020B0604020202020204" charset="0"/>
                      </a:endParaRPr>
                    </a:p>
                  </a:txBody>
                  <a:tcPr marL="12039" marR="12039" marT="12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92854"/>
                  </a:ext>
                </a:extLst>
              </a:tr>
            </a:tbl>
          </a:graphicData>
        </a:graphic>
      </p:graphicFrame>
      <p:sp>
        <p:nvSpPr>
          <p:cNvPr id="11" name="Google Shape;294;p35"/>
          <p:cNvSpPr txBox="1"/>
          <p:nvPr/>
        </p:nvSpPr>
        <p:spPr>
          <a:xfrm>
            <a:off x="619815" y="1067629"/>
            <a:ext cx="3341668" cy="37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Average" panose="020B0604020202020204"/>
                <a:ea typeface="Times New Roman"/>
                <a:cs typeface="Times New Roman"/>
                <a:sym typeface="Times New Roman"/>
              </a:rPr>
              <a:t>Table 10.  IEUBK Lead 50% EPC Human Health Risk Assessment Results </a:t>
            </a:r>
            <a:endParaRPr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0"/>
          <a:stretch/>
        </p:blipFill>
        <p:spPr>
          <a:xfrm>
            <a:off x="4840212" y="192183"/>
            <a:ext cx="3915662" cy="4312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3" y="192183"/>
            <a:ext cx="3989260" cy="43032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245" y="4511764"/>
            <a:ext cx="4243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verage" panose="020B0604020202020204"/>
              </a:rPr>
              <a:t>Figure 20. 50% EPC IEUBK Probability Distribution  </a:t>
            </a:r>
            <a:endParaRPr lang="en-US" dirty="0">
              <a:solidFill>
                <a:schemeClr val="tx1"/>
              </a:solidFill>
              <a:latin typeface="Average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0212" y="4506852"/>
            <a:ext cx="4243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verage" panose="020B0604020202020204"/>
              </a:rPr>
              <a:t>Figure 21. 95% EPC IEUBK Probability Distribution  </a:t>
            </a:r>
            <a:endParaRPr lang="en-US" dirty="0">
              <a:solidFill>
                <a:schemeClr val="tx1"/>
              </a:solidFill>
              <a:latin typeface="Average" panose="020B0604020202020204"/>
            </a:endParaRPr>
          </a:p>
        </p:txBody>
      </p:sp>
      <p:sp>
        <p:nvSpPr>
          <p:cNvPr id="9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24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43496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body" idx="1"/>
          </p:nvPr>
        </p:nvSpPr>
        <p:spPr>
          <a:xfrm>
            <a:off x="505401" y="1074365"/>
            <a:ext cx="3203179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Table 12. Eco Contaminant Level Standards </a:t>
            </a:r>
            <a:endParaRPr sz="1200" dirty="0">
              <a:solidFill>
                <a:srgbClr val="000000"/>
              </a:solidFill>
              <a:latin typeface="Average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4453259" y="1096907"/>
            <a:ext cx="4794025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Table 13. Samples Exceeding Contaminant Levels for Eco Risk</a:t>
            </a:r>
            <a:endParaRPr sz="1200" dirty="0">
              <a:solidFill>
                <a:srgbClr val="000000"/>
              </a:solidFill>
              <a:latin typeface="Average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75" y="1633865"/>
            <a:ext cx="3047232" cy="2701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643" y="1633865"/>
            <a:ext cx="4043191" cy="2444975"/>
          </a:xfrm>
          <a:prstGeom prst="rect">
            <a:avLst/>
          </a:prstGeom>
        </p:spPr>
      </p:pic>
      <p:sp>
        <p:nvSpPr>
          <p:cNvPr id="18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25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" name="Google Shape;292;p35"/>
          <p:cNvSpPr txBox="1">
            <a:spLocks/>
          </p:cNvSpPr>
          <p:nvPr/>
        </p:nvSpPr>
        <p:spPr>
          <a:xfrm>
            <a:off x="0" y="284376"/>
            <a:ext cx="9144000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n-US" dirty="0" smtClean="0"/>
              <a:t>Ecological</a:t>
            </a:r>
            <a:r>
              <a:rPr lang="en" dirty="0" smtClean="0"/>
              <a:t> Risk </a:t>
            </a:r>
            <a:r>
              <a:rPr lang="en" dirty="0" smtClean="0"/>
              <a:t>Assessment</a:t>
            </a:r>
            <a:endParaRPr lang="e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8"/>
          <p:cNvSpPr txBox="1">
            <a:spLocks noGrp="1"/>
          </p:cNvSpPr>
          <p:nvPr>
            <p:ph type="title"/>
          </p:nvPr>
        </p:nvSpPr>
        <p:spPr>
          <a:xfrm>
            <a:off x="0" y="165680"/>
            <a:ext cx="9144000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Ecological Risk Assessment</a:t>
            </a:r>
            <a:endParaRPr dirty="0"/>
          </a:p>
        </p:txBody>
      </p:sp>
      <p:sp>
        <p:nvSpPr>
          <p:cNvPr id="319" name="Google Shape;319;p38"/>
          <p:cNvSpPr txBox="1">
            <a:spLocks noGrp="1"/>
          </p:cNvSpPr>
          <p:nvPr>
            <p:ph type="body" idx="1"/>
          </p:nvPr>
        </p:nvSpPr>
        <p:spPr>
          <a:xfrm>
            <a:off x="311700" y="1118740"/>
            <a:ext cx="4260300" cy="3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Endangered Species</a:t>
            </a:r>
            <a:endParaRPr dirty="0"/>
          </a:p>
          <a:p>
            <a:pPr marL="114300" lvl="0" indent="0" algn="l" rtl="0"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A - Arizona Cliffrose </a:t>
            </a:r>
            <a:endParaRPr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B - Southwestern Willow Flycatcher </a:t>
            </a:r>
            <a:endParaRPr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C - California Least Tern 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Threatened Species</a:t>
            </a:r>
            <a:endParaRPr dirty="0"/>
          </a:p>
          <a:p>
            <a:pPr marL="114300" lvl="0" indent="0" algn="l" rtl="0"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D - Desert Tortoise </a:t>
            </a:r>
            <a:endParaRPr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E - Northern Mexican Gartersnake</a:t>
            </a:r>
            <a:endParaRPr dirty="0"/>
          </a:p>
        </p:txBody>
      </p:sp>
      <p:pic>
        <p:nvPicPr>
          <p:cNvPr id="320" name="Google Shape;32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3625" y="825588"/>
            <a:ext cx="3440250" cy="34923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7;p28">
            <a:extLst>
              <a:ext uri="{FF2B5EF4-FFF2-40B4-BE49-F238E27FC236}">
                <a16:creationId xmlns:a16="http://schemas.microsoft.com/office/drawing/2014/main" id="{F3685D75-711A-44D0-853F-C13F5F7222B2}"/>
              </a:ext>
            </a:extLst>
          </p:cNvPr>
          <p:cNvSpPr txBox="1"/>
          <p:nvPr/>
        </p:nvSpPr>
        <p:spPr>
          <a:xfrm>
            <a:off x="4555575" y="4317912"/>
            <a:ext cx="40383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Figure </a:t>
            </a:r>
            <a:r>
              <a:rPr lang="en" i="1" dirty="0" smtClean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22. </a:t>
            </a:r>
            <a:r>
              <a:rPr lang="en-US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Native Animal Species </a:t>
            </a:r>
            <a:endParaRPr dirty="0">
              <a:latin typeface="Average" panose="020B0604020202020204" charset="0"/>
              <a:ea typeface="Average"/>
              <a:cs typeface="Average"/>
              <a:sym typeface="Average"/>
            </a:endParaRPr>
          </a:p>
        </p:txBody>
      </p:sp>
      <p:sp>
        <p:nvSpPr>
          <p:cNvPr id="7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26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9542"/>
            <a:ext cx="5198799" cy="5727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/>
              <a:t>Ecological Risk Assessment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459592" cy="3416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Bioaccumulation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Plants uptake contaminated water flowing from the site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Plants are the base of the food chain</a:t>
            </a:r>
          </a:p>
          <a:p>
            <a:pPr marL="596900" lvl="1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Migration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Site has a lot of hills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Rainfall flows down towards Big Sandy</a:t>
            </a:r>
          </a:p>
        </p:txBody>
      </p:sp>
      <p:pic>
        <p:nvPicPr>
          <p:cNvPr id="3078" name="Picture 6" descr="food we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9"/>
          <a:stretch/>
        </p:blipFill>
        <p:spPr bwMode="auto">
          <a:xfrm>
            <a:off x="5198799" y="239542"/>
            <a:ext cx="3380124" cy="43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27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" name="Google Shape;227;p28">
            <a:extLst>
              <a:ext uri="{FF2B5EF4-FFF2-40B4-BE49-F238E27FC236}">
                <a16:creationId xmlns:a16="http://schemas.microsoft.com/office/drawing/2014/main" id="{F3685D75-711A-44D0-853F-C13F5F7222B2}"/>
              </a:ext>
            </a:extLst>
          </p:cNvPr>
          <p:cNvSpPr txBox="1"/>
          <p:nvPr/>
        </p:nvSpPr>
        <p:spPr>
          <a:xfrm>
            <a:off x="4472165" y="4568875"/>
            <a:ext cx="40383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Figure </a:t>
            </a:r>
            <a:r>
              <a:rPr lang="en" i="1" dirty="0" smtClean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23. </a:t>
            </a:r>
            <a:r>
              <a:rPr lang="en-US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Desert Food Chain [3] </a:t>
            </a:r>
            <a:endParaRPr dirty="0">
              <a:latin typeface="Average" panose="020B0604020202020204" charset="0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382314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117" y="11025"/>
            <a:ext cx="8178946" cy="51324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28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74566" y="1266092"/>
            <a:ext cx="2099003" cy="3270739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0364"/>
            <a:ext cx="3055980" cy="5727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/>
              <a:t>Location</a:t>
            </a:r>
          </a:p>
        </p:txBody>
      </p:sp>
      <p:sp>
        <p:nvSpPr>
          <p:cNvPr id="5" name="Google Shape;151;p21"/>
          <p:cNvSpPr txBox="1"/>
          <p:nvPr/>
        </p:nvSpPr>
        <p:spPr>
          <a:xfrm>
            <a:off x="8832300" y="4732526"/>
            <a:ext cx="5235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2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1" name="Google Shape;82;p15"/>
          <p:cNvSpPr txBox="1"/>
          <p:nvPr/>
        </p:nvSpPr>
        <p:spPr>
          <a:xfrm>
            <a:off x="4359245" y="4704942"/>
            <a:ext cx="2845048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Figure 2. Location of S</a:t>
            </a:r>
            <a:r>
              <a:rPr lang="en-US" i="1" dirty="0" err="1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i</a:t>
            </a:r>
            <a:r>
              <a:rPr lang="en" i="1" dirty="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gnal Mill. </a:t>
            </a:r>
            <a:endParaRPr i="1" dirty="0">
              <a:solidFill>
                <a:srgbClr val="D9D9D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1294" y="1370282"/>
            <a:ext cx="2105759" cy="2935086"/>
            <a:chOff x="211392" y="1500909"/>
            <a:chExt cx="2105759" cy="2935086"/>
          </a:xfrm>
        </p:grpSpPr>
        <p:sp>
          <p:nvSpPr>
            <p:cNvPr id="23" name="Google Shape;135;p27"/>
            <p:cNvSpPr/>
            <p:nvPr/>
          </p:nvSpPr>
          <p:spPr>
            <a:xfrm>
              <a:off x="211392" y="1500909"/>
              <a:ext cx="444600" cy="4182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7030A0"/>
            </a:solidFill>
            <a:ln w="952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4;p27"/>
            <p:cNvSpPr/>
            <p:nvPr/>
          </p:nvSpPr>
          <p:spPr>
            <a:xfrm>
              <a:off x="211392" y="2367854"/>
              <a:ext cx="444600" cy="4182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00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3834" y="1573673"/>
              <a:ext cx="162331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Average" panose="020B0604020202020204" charset="0"/>
                </a:rPr>
                <a:t>Kingman</a:t>
              </a:r>
            </a:p>
            <a:p>
              <a:endParaRPr lang="en-US" sz="1800" dirty="0">
                <a:solidFill>
                  <a:schemeClr val="tx1"/>
                </a:solidFill>
                <a:latin typeface="Average" panose="020B0604020202020204" charset="0"/>
              </a:endParaRPr>
            </a:p>
            <a:p>
              <a:endParaRPr lang="en-US" sz="1800" dirty="0">
                <a:solidFill>
                  <a:schemeClr val="tx1"/>
                </a:solidFill>
                <a:latin typeface="Average" panose="020B0604020202020204" charset="0"/>
              </a:endParaRPr>
            </a:p>
            <a:p>
              <a:r>
                <a:rPr lang="en-US" sz="1800" dirty="0">
                  <a:solidFill>
                    <a:schemeClr val="tx1"/>
                  </a:solidFill>
                  <a:latin typeface="Average" panose="020B0604020202020204" charset="0"/>
                </a:rPr>
                <a:t>Signal </a:t>
              </a:r>
              <a:r>
                <a:rPr lang="en-US" sz="1800" dirty="0" smtClean="0">
                  <a:solidFill>
                    <a:schemeClr val="tx1"/>
                  </a:solidFill>
                  <a:latin typeface="Average" panose="020B0604020202020204" charset="0"/>
                </a:rPr>
                <a:t>Mill</a:t>
              </a:r>
            </a:p>
            <a:p>
              <a:endParaRPr lang="en-US" sz="1800" dirty="0">
                <a:solidFill>
                  <a:schemeClr val="tx1"/>
                </a:solidFill>
                <a:latin typeface="Average" panose="020B0604020202020204" charset="0"/>
              </a:endParaRPr>
            </a:p>
            <a:p>
              <a:endParaRPr lang="en-US" sz="1800" dirty="0" smtClean="0">
                <a:solidFill>
                  <a:schemeClr val="tx1"/>
                </a:solidFill>
                <a:latin typeface="Average" panose="020B0604020202020204" charset="0"/>
              </a:endParaRPr>
            </a:p>
            <a:p>
              <a:r>
                <a:rPr lang="en-US" sz="1800" dirty="0" smtClean="0">
                  <a:solidFill>
                    <a:schemeClr val="tx1"/>
                  </a:solidFill>
                  <a:latin typeface="Average" panose="020B0604020202020204" charset="0"/>
                </a:rPr>
                <a:t>Phoenix</a:t>
              </a:r>
            </a:p>
            <a:p>
              <a:endParaRPr lang="en-US" sz="1800" dirty="0">
                <a:solidFill>
                  <a:schemeClr val="tx1"/>
                </a:solidFill>
                <a:latin typeface="Average" panose="020B0604020202020204" charset="0"/>
              </a:endParaRPr>
            </a:p>
            <a:p>
              <a:endParaRPr lang="en-US" sz="1800" dirty="0" smtClean="0">
                <a:solidFill>
                  <a:schemeClr val="tx1"/>
                </a:solidFill>
                <a:latin typeface="Average" panose="020B0604020202020204" charset="0"/>
              </a:endParaRPr>
            </a:p>
            <a:p>
              <a:r>
                <a:rPr lang="en-US" sz="1800" dirty="0" smtClean="0">
                  <a:solidFill>
                    <a:schemeClr val="tx1"/>
                  </a:solidFill>
                  <a:latin typeface="Average" panose="020B0604020202020204" charset="0"/>
                </a:rPr>
                <a:t>Flagstaff</a:t>
              </a:r>
              <a:endParaRPr lang="en-US" sz="1800" dirty="0">
                <a:solidFill>
                  <a:schemeClr val="tx1"/>
                </a:solidFill>
                <a:latin typeface="Average" panose="020B060402020202020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1294" y="3015589"/>
            <a:ext cx="451142" cy="1289779"/>
            <a:chOff x="601294" y="3015589"/>
            <a:chExt cx="451142" cy="1289779"/>
          </a:xfrm>
        </p:grpSpPr>
        <p:sp>
          <p:nvSpPr>
            <p:cNvPr id="18" name="Google Shape;134;p27"/>
            <p:cNvSpPr/>
            <p:nvPr/>
          </p:nvSpPr>
          <p:spPr>
            <a:xfrm>
              <a:off x="601294" y="3015589"/>
              <a:ext cx="444600" cy="4182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4;p27"/>
            <p:cNvSpPr/>
            <p:nvPr/>
          </p:nvSpPr>
          <p:spPr>
            <a:xfrm>
              <a:off x="607836" y="3887168"/>
              <a:ext cx="444600" cy="4182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2800E"/>
            </a:solidFill>
            <a:ln w="9525" cap="flat" cmpd="sng">
              <a:solidFill>
                <a:srgbClr val="F2800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55980" y="224199"/>
            <a:ext cx="5776320" cy="4439696"/>
            <a:chOff x="2893609" y="265246"/>
            <a:chExt cx="5776320" cy="44396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r="3055"/>
            <a:stretch/>
          </p:blipFill>
          <p:spPr>
            <a:xfrm>
              <a:off x="2893609" y="265246"/>
              <a:ext cx="5776320" cy="4439696"/>
            </a:xfrm>
            <a:prstGeom prst="rect">
              <a:avLst/>
            </a:prstGeom>
          </p:spPr>
        </p:pic>
        <p:pic>
          <p:nvPicPr>
            <p:cNvPr id="16" name="Google Shape;132;p27"/>
            <p:cNvPicPr preferRelativeResize="0"/>
            <p:nvPr/>
          </p:nvPicPr>
          <p:blipFill rotWithShape="1">
            <a:blip r:embed="rId4">
              <a:alphaModFix/>
            </a:blip>
            <a:srcRect l="4236" t="5393" r="2861" b="6048"/>
            <a:stretch/>
          </p:blipFill>
          <p:spPr>
            <a:xfrm>
              <a:off x="2893609" y="4240511"/>
              <a:ext cx="928451" cy="459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31;p27"/>
            <p:cNvPicPr preferRelativeResize="0"/>
            <p:nvPr/>
          </p:nvPicPr>
          <p:blipFill rotWithShape="1">
            <a:blip r:embed="rId5">
              <a:alphaModFix/>
            </a:blip>
            <a:srcRect t="29957"/>
            <a:stretch/>
          </p:blipFill>
          <p:spPr>
            <a:xfrm>
              <a:off x="2893609" y="265246"/>
              <a:ext cx="660933" cy="856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35;p27"/>
            <p:cNvSpPr/>
            <p:nvPr/>
          </p:nvSpPr>
          <p:spPr>
            <a:xfrm>
              <a:off x="4218762" y="1121647"/>
              <a:ext cx="444600" cy="4182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7030A0"/>
            </a:solidFill>
            <a:ln w="952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4;p27"/>
            <p:cNvSpPr/>
            <p:nvPr/>
          </p:nvSpPr>
          <p:spPr>
            <a:xfrm>
              <a:off x="5337169" y="3542455"/>
              <a:ext cx="444600" cy="4182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00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55980" y="224199"/>
            <a:ext cx="5831015" cy="4435136"/>
            <a:chOff x="3001286" y="228759"/>
            <a:chExt cx="5831015" cy="44351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1286" y="228759"/>
              <a:ext cx="5831015" cy="4435136"/>
            </a:xfrm>
            <a:prstGeom prst="rect">
              <a:avLst/>
            </a:prstGeom>
          </p:spPr>
        </p:pic>
        <p:sp>
          <p:nvSpPr>
            <p:cNvPr id="25" name="Google Shape;134;p27"/>
            <p:cNvSpPr/>
            <p:nvPr/>
          </p:nvSpPr>
          <p:spPr>
            <a:xfrm>
              <a:off x="4662445" y="1793042"/>
              <a:ext cx="315028" cy="31922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00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4;p27"/>
            <p:cNvSpPr/>
            <p:nvPr/>
          </p:nvSpPr>
          <p:spPr>
            <a:xfrm>
              <a:off x="4040822" y="459308"/>
              <a:ext cx="285617" cy="2558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7030A0"/>
            </a:solidFill>
            <a:ln w="952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4;p27"/>
            <p:cNvSpPr/>
            <p:nvPr/>
          </p:nvSpPr>
          <p:spPr>
            <a:xfrm>
              <a:off x="7665903" y="489836"/>
              <a:ext cx="285617" cy="2558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2800E"/>
            </a:solidFill>
            <a:ln w="9525" cap="flat" cmpd="sng">
              <a:solidFill>
                <a:srgbClr val="F2800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4;p27"/>
            <p:cNvSpPr/>
            <p:nvPr/>
          </p:nvSpPr>
          <p:spPr>
            <a:xfrm>
              <a:off x="7100159" y="3639938"/>
              <a:ext cx="285617" cy="255822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374566" y="2813538"/>
            <a:ext cx="2099003" cy="1723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9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29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r="3094"/>
          <a:stretch/>
        </p:blipFill>
        <p:spPr>
          <a:xfrm>
            <a:off x="52627" y="53812"/>
            <a:ext cx="8753581" cy="4954188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800000">
            <a:off x="6131085" y="1138064"/>
            <a:ext cx="414440" cy="1644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2"/>
          <p:cNvSpPr txBox="1">
            <a:spLocks noGrp="1"/>
          </p:cNvSpPr>
          <p:nvPr>
            <p:ph type="title"/>
          </p:nvPr>
        </p:nvSpPr>
        <p:spPr>
          <a:xfrm>
            <a:off x="1" y="249816"/>
            <a:ext cx="7615578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 Hours</a:t>
            </a:r>
            <a:endParaRPr dirty="0"/>
          </a:p>
        </p:txBody>
      </p:sp>
      <p:sp>
        <p:nvSpPr>
          <p:cNvPr id="348" name="Google Shape;348;p42"/>
          <p:cNvSpPr txBox="1"/>
          <p:nvPr/>
        </p:nvSpPr>
        <p:spPr>
          <a:xfrm>
            <a:off x="239780" y="822515"/>
            <a:ext cx="7298092" cy="38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14.  Proposed hours spent over the </a:t>
            </a:r>
            <a:r>
              <a:rPr lang="en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course </a:t>
            </a:r>
            <a:r>
              <a:rPr lang="en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the project </a:t>
            </a:r>
            <a:endParaRPr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rage"/>
              <a:ea typeface="Average"/>
              <a:cs typeface="Average"/>
              <a:sym typeface="Average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651237"/>
              </p:ext>
            </p:extLst>
          </p:nvPr>
        </p:nvGraphicFramePr>
        <p:xfrm>
          <a:off x="239781" y="1206307"/>
          <a:ext cx="7298091" cy="3801693"/>
        </p:xfrm>
        <a:graphic>
          <a:graphicData uri="http://schemas.openxmlformats.org/drawingml/2006/table">
            <a:tbl>
              <a:tblPr/>
              <a:tblGrid>
                <a:gridCol w="2981711">
                  <a:extLst>
                    <a:ext uri="{9D8B030D-6E8A-4147-A177-3AD203B41FA5}">
                      <a16:colId xmlns:a16="http://schemas.microsoft.com/office/drawing/2014/main" val="338762471"/>
                    </a:ext>
                  </a:extLst>
                </a:gridCol>
                <a:gridCol w="1079095">
                  <a:extLst>
                    <a:ext uri="{9D8B030D-6E8A-4147-A177-3AD203B41FA5}">
                      <a16:colId xmlns:a16="http://schemas.microsoft.com/office/drawing/2014/main" val="32278960"/>
                    </a:ext>
                  </a:extLst>
                </a:gridCol>
                <a:gridCol w="1079095">
                  <a:extLst>
                    <a:ext uri="{9D8B030D-6E8A-4147-A177-3AD203B41FA5}">
                      <a16:colId xmlns:a16="http://schemas.microsoft.com/office/drawing/2014/main" val="216495045"/>
                    </a:ext>
                  </a:extLst>
                </a:gridCol>
                <a:gridCol w="1079095">
                  <a:extLst>
                    <a:ext uri="{9D8B030D-6E8A-4147-A177-3AD203B41FA5}">
                      <a16:colId xmlns:a16="http://schemas.microsoft.com/office/drawing/2014/main" val="4166312165"/>
                    </a:ext>
                  </a:extLst>
                </a:gridCol>
                <a:gridCol w="1079095">
                  <a:extLst>
                    <a:ext uri="{9D8B030D-6E8A-4147-A177-3AD203B41FA5}">
                      <a16:colId xmlns:a16="http://schemas.microsoft.com/office/drawing/2014/main" val="2013517838"/>
                    </a:ext>
                  </a:extLst>
                </a:gridCol>
              </a:tblGrid>
              <a:tr h="223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Tasks 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SENG 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ENG 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EIT 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LAB 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162094"/>
                  </a:ext>
                </a:extLst>
              </a:tr>
              <a:tr h="223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Task 1 Work Plan (Cumulative)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8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24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24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695206"/>
                  </a:ext>
                </a:extLst>
              </a:tr>
              <a:tr h="223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   Task 1.1. SAP 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4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12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12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097510"/>
                  </a:ext>
                </a:extLst>
              </a:tr>
              <a:tr h="223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   Task 1.2 HASP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4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12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12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05078"/>
                  </a:ext>
                </a:extLst>
              </a:tr>
              <a:tr h="223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Task 2. Field Sampling 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23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23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5353"/>
                  </a:ext>
                </a:extLst>
              </a:tr>
              <a:tr h="223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Task 3 Analysis (Cumulative)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23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23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120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973100"/>
                  </a:ext>
                </a:extLst>
              </a:tr>
              <a:tr h="223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   Task 3.1 Drying &amp; Sieve Analysis 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40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842341"/>
                  </a:ext>
                </a:extLst>
              </a:tr>
              <a:tr h="223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   Task 3.2 XRF Analysis 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40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242443"/>
                  </a:ext>
                </a:extLst>
              </a:tr>
              <a:tr h="223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   Task 3.3 Acid Digestion 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16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098969"/>
                  </a:ext>
                </a:extLst>
              </a:tr>
              <a:tr h="223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   Task 3.4 Data Correlation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23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23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12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467125"/>
                  </a:ext>
                </a:extLst>
              </a:tr>
              <a:tr h="223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Task 4 Risk Assessment 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16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48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40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246907"/>
                  </a:ext>
                </a:extLst>
              </a:tr>
              <a:tr h="223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   Task 4.1 Human Health Risk Assessment 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8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24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662654"/>
                  </a:ext>
                </a:extLst>
              </a:tr>
              <a:tr h="223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   Task 4.2 Ecological Risk Assessment 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8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24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719048"/>
                  </a:ext>
                </a:extLst>
              </a:tr>
              <a:tr h="223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Task 5 Project Impact 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4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9397"/>
                  </a:ext>
                </a:extLst>
              </a:tr>
              <a:tr h="223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Task 6 Project Management (Cumulative)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142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116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78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16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130163"/>
                  </a:ext>
                </a:extLst>
              </a:tr>
              <a:tr h="223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Cumulative Hours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172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238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190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136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52495"/>
                  </a:ext>
                </a:extLst>
              </a:tr>
              <a:tr h="223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Sum of Hours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verage" panose="020B0604020202020204" charset="0"/>
                        </a:rPr>
                        <a:t>736</a:t>
                      </a:r>
                    </a:p>
                  </a:txBody>
                  <a:tcPr marL="10649" marR="10649" marT="10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75973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615578" y="0"/>
            <a:ext cx="1317325" cy="51435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51;p21"/>
          <p:cNvSpPr txBox="1"/>
          <p:nvPr/>
        </p:nvSpPr>
        <p:spPr>
          <a:xfrm>
            <a:off x="8526140" y="473565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30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80960" y="773918"/>
            <a:ext cx="12013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SENG - Senior Engineer</a:t>
            </a: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ENG - Professional Engineer</a:t>
            </a: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EIT- Engineer in Training</a:t>
            </a: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LAB – Laboratory Technician 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493658" y="0"/>
            <a:ext cx="1380583" cy="51435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93654" y="3874436"/>
            <a:ext cx="1380587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Google Shape;346;p42"/>
          <p:cNvSpPr txBox="1">
            <a:spLocks noGrp="1"/>
          </p:cNvSpPr>
          <p:nvPr>
            <p:ph type="title"/>
          </p:nvPr>
        </p:nvSpPr>
        <p:spPr>
          <a:xfrm>
            <a:off x="0" y="148432"/>
            <a:ext cx="7493654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 Hours</a:t>
            </a:r>
            <a:endParaRPr dirty="0"/>
          </a:p>
        </p:txBody>
      </p:sp>
      <p:sp>
        <p:nvSpPr>
          <p:cNvPr id="348" name="Google Shape;348;p42"/>
          <p:cNvSpPr txBox="1"/>
          <p:nvPr/>
        </p:nvSpPr>
        <p:spPr>
          <a:xfrm>
            <a:off x="334014" y="736256"/>
            <a:ext cx="7026652" cy="33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15. Total Hours Spent Over the Course of the Project </a:t>
            </a:r>
            <a:endParaRPr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rage"/>
              <a:ea typeface="Average"/>
              <a:cs typeface="Average"/>
              <a:sym typeface="Average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635463"/>
              </p:ext>
            </p:extLst>
          </p:nvPr>
        </p:nvGraphicFramePr>
        <p:xfrm>
          <a:off x="334015" y="1072332"/>
          <a:ext cx="7026651" cy="3908474"/>
        </p:xfrm>
        <a:graphic>
          <a:graphicData uri="http://schemas.openxmlformats.org/drawingml/2006/table">
            <a:tbl>
              <a:tblPr/>
              <a:tblGrid>
                <a:gridCol w="2870811">
                  <a:extLst>
                    <a:ext uri="{9D8B030D-6E8A-4147-A177-3AD203B41FA5}">
                      <a16:colId xmlns:a16="http://schemas.microsoft.com/office/drawing/2014/main" val="945422916"/>
                    </a:ext>
                  </a:extLst>
                </a:gridCol>
                <a:gridCol w="1038960">
                  <a:extLst>
                    <a:ext uri="{9D8B030D-6E8A-4147-A177-3AD203B41FA5}">
                      <a16:colId xmlns:a16="http://schemas.microsoft.com/office/drawing/2014/main" val="1074621046"/>
                    </a:ext>
                  </a:extLst>
                </a:gridCol>
                <a:gridCol w="1038960">
                  <a:extLst>
                    <a:ext uri="{9D8B030D-6E8A-4147-A177-3AD203B41FA5}">
                      <a16:colId xmlns:a16="http://schemas.microsoft.com/office/drawing/2014/main" val="2694060981"/>
                    </a:ext>
                  </a:extLst>
                </a:gridCol>
                <a:gridCol w="1038960">
                  <a:extLst>
                    <a:ext uri="{9D8B030D-6E8A-4147-A177-3AD203B41FA5}">
                      <a16:colId xmlns:a16="http://schemas.microsoft.com/office/drawing/2014/main" val="1517782576"/>
                    </a:ext>
                  </a:extLst>
                </a:gridCol>
                <a:gridCol w="1038960">
                  <a:extLst>
                    <a:ext uri="{9D8B030D-6E8A-4147-A177-3AD203B41FA5}">
                      <a16:colId xmlns:a16="http://schemas.microsoft.com/office/drawing/2014/main" val="4193395979"/>
                    </a:ext>
                  </a:extLst>
                </a:gridCol>
              </a:tblGrid>
              <a:tr h="2153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Tasks 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SENG 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ENG 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EIT 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LAB 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792110"/>
                  </a:ext>
                </a:extLst>
              </a:tr>
              <a:tr h="221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 1 Work Plan (Cumulative)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664850"/>
                  </a:ext>
                </a:extLst>
              </a:tr>
              <a:tr h="221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Task 1.1. SAP 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686137"/>
                  </a:ext>
                </a:extLst>
              </a:tr>
              <a:tr h="221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Task 1.2 HASP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724624"/>
                  </a:ext>
                </a:extLst>
              </a:tr>
              <a:tr h="221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 2. Field Sampling 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766033"/>
                  </a:ext>
                </a:extLst>
              </a:tr>
              <a:tr h="221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 3 Analysis (Cumulative)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248261"/>
                  </a:ext>
                </a:extLst>
              </a:tr>
              <a:tr h="221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Task 3.1 Drying &amp; Sieve Analysis 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60.25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99482"/>
                  </a:ext>
                </a:extLst>
              </a:tr>
              <a:tr h="221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Task 3.2 XRF Analysis 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100.25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341096"/>
                  </a:ext>
                </a:extLst>
              </a:tr>
              <a:tr h="221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Task 3.3 Acid Digestion 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454978"/>
                  </a:ext>
                </a:extLst>
              </a:tr>
              <a:tr h="221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Task 3.4 Data Correlation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487363"/>
                  </a:ext>
                </a:extLst>
              </a:tr>
              <a:tr h="221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 4 Risk Assessment 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971488"/>
                  </a:ext>
                </a:extLst>
              </a:tr>
              <a:tr h="37249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Task 4.1 Human Health Risk Assessment 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535667"/>
                  </a:ext>
                </a:extLst>
              </a:tr>
              <a:tr h="221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Task 4.2 Ecological Risk Assessment 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884190"/>
                  </a:ext>
                </a:extLst>
              </a:tr>
              <a:tr h="221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 5 Project Impact 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576373"/>
                  </a:ext>
                </a:extLst>
              </a:tr>
              <a:tr h="221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Task 6 Project Management (Cumulative)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947908"/>
                  </a:ext>
                </a:extLst>
              </a:tr>
              <a:tr h="221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Cumulative Hours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159.5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225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797517"/>
                  </a:ext>
                </a:extLst>
              </a:tr>
              <a:tr h="21531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Sum of Hours</a:t>
                      </a: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668.5*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52" marR="10252" marT="10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20226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08278" y="3932168"/>
            <a:ext cx="116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  <a:latin typeface="Average" panose="020B0604020202020204" charset="0"/>
              </a:rPr>
              <a:t>*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  <a:latin typeface="Average" panose="020B0604020202020204" charset="0"/>
              </a:rPr>
              <a:t>Under 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latin typeface="Average" panose="020B0604020202020204" charset="0"/>
              </a:rPr>
              <a:t>by 67.5 hours</a:t>
            </a:r>
          </a:p>
        </p:txBody>
      </p:sp>
      <p:sp>
        <p:nvSpPr>
          <p:cNvPr id="6" name="Google Shape;151;p21"/>
          <p:cNvSpPr txBox="1"/>
          <p:nvPr/>
        </p:nvSpPr>
        <p:spPr>
          <a:xfrm>
            <a:off x="8513529" y="470651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31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3277" y="335006"/>
            <a:ext cx="12013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SENG - Senior Engineer</a:t>
            </a: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ENG - Professional Engineer</a:t>
            </a: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EIT- Engineer in Training</a:t>
            </a:r>
          </a:p>
          <a:p>
            <a:endParaRPr lang="en-US" dirty="0">
              <a:solidFill>
                <a:schemeClr val="tx1"/>
              </a:solidFill>
              <a:latin typeface="Average" panose="020B060402020202020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verage" panose="020B0604020202020204" charset="0"/>
              </a:rPr>
              <a:t>LAB – Laboratory Technician 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4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3"/>
          <p:cNvSpPr txBox="1">
            <a:spLocks noGrp="1"/>
          </p:cNvSpPr>
          <p:nvPr>
            <p:ph type="title"/>
          </p:nvPr>
        </p:nvSpPr>
        <p:spPr>
          <a:xfrm>
            <a:off x="0" y="140225"/>
            <a:ext cx="9144000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Cost of Engineering Services</a:t>
            </a:r>
            <a:endParaRPr dirty="0"/>
          </a:p>
        </p:txBody>
      </p:sp>
      <p:pic>
        <p:nvPicPr>
          <p:cNvPr id="355" name="Google Shape;35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86" y="1197107"/>
            <a:ext cx="8582695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3"/>
          <p:cNvSpPr txBox="1"/>
          <p:nvPr/>
        </p:nvSpPr>
        <p:spPr>
          <a:xfrm>
            <a:off x="170885" y="866827"/>
            <a:ext cx="8582695" cy="33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16.  Original Cost Estimate for the Project </a:t>
            </a:r>
            <a:endParaRPr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" name="Google Shape;151;p21"/>
          <p:cNvSpPr txBox="1"/>
          <p:nvPr/>
        </p:nvSpPr>
        <p:spPr>
          <a:xfrm>
            <a:off x="8753581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32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4"/>
          <p:cNvSpPr txBox="1">
            <a:spLocks noGrp="1"/>
          </p:cNvSpPr>
          <p:nvPr>
            <p:ph type="title"/>
          </p:nvPr>
        </p:nvSpPr>
        <p:spPr>
          <a:xfrm>
            <a:off x="0" y="86475"/>
            <a:ext cx="9144000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Cost of Engineering Services</a:t>
            </a:r>
            <a:endParaRPr dirty="0"/>
          </a:p>
        </p:txBody>
      </p:sp>
      <p:pic>
        <p:nvPicPr>
          <p:cNvPr id="363" name="Google Shape;36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072" y="1075731"/>
            <a:ext cx="8596701" cy="400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4"/>
          <p:cNvSpPr txBox="1"/>
          <p:nvPr/>
        </p:nvSpPr>
        <p:spPr>
          <a:xfrm>
            <a:off x="169071" y="748481"/>
            <a:ext cx="8596701" cy="32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17.  Total Cost of Engineering Services for the Project </a:t>
            </a:r>
            <a:endParaRPr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" name="Google Shape;151;p21"/>
          <p:cNvSpPr txBox="1"/>
          <p:nvPr/>
        </p:nvSpPr>
        <p:spPr>
          <a:xfrm>
            <a:off x="8765773" y="4742800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33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5556"/>
            <a:ext cx="9144000" cy="5727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/>
              <a:t>Project Impacts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49" y="1658661"/>
            <a:ext cx="4591604" cy="3018303"/>
          </a:xfrm>
        </p:spPr>
        <p:txBody>
          <a:bodyPr anchor="ctr"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Economic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If remediation </a:t>
            </a:r>
            <a:r>
              <a:rPr lang="en-US" dirty="0" smtClean="0"/>
              <a:t>occurs, </a:t>
            </a:r>
            <a:r>
              <a:rPr lang="en-US" dirty="0"/>
              <a:t>tax payer money would </a:t>
            </a:r>
            <a:r>
              <a:rPr lang="en-US" dirty="0" smtClean="0"/>
              <a:t>help fund </a:t>
            </a:r>
            <a:r>
              <a:rPr lang="en-US" dirty="0"/>
              <a:t>the </a:t>
            </a:r>
            <a:r>
              <a:rPr lang="en-US" dirty="0" smtClean="0"/>
              <a:t>project 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Create new jobs for </a:t>
            </a:r>
            <a:r>
              <a:rPr lang="en-US" dirty="0" smtClean="0"/>
              <a:t>remediation</a:t>
            </a:r>
            <a:endParaRPr lang="en-US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Environmental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Ecological risk </a:t>
            </a:r>
            <a:r>
              <a:rPr lang="en-US" dirty="0" smtClean="0"/>
              <a:t>present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If remediated, migration </a:t>
            </a:r>
            <a:r>
              <a:rPr lang="en-US" dirty="0"/>
              <a:t>down the Big Sandy River </a:t>
            </a:r>
            <a:r>
              <a:rPr lang="en-US" dirty="0" smtClean="0"/>
              <a:t>would be mitigated</a:t>
            </a:r>
            <a:endParaRPr lang="en-US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Social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Recreational users are </a:t>
            </a:r>
            <a:r>
              <a:rPr lang="en-US" dirty="0" smtClean="0"/>
              <a:t>affected </a:t>
            </a:r>
            <a:r>
              <a:rPr lang="en-US" dirty="0"/>
              <a:t>by </a:t>
            </a:r>
            <a:r>
              <a:rPr lang="en-US" dirty="0" smtClean="0"/>
              <a:t>l</a:t>
            </a:r>
            <a:r>
              <a:rPr lang="en-US" dirty="0" smtClean="0"/>
              <a:t>ead contamination on site</a:t>
            </a:r>
            <a:endParaRPr lang="en-US" dirty="0"/>
          </a:p>
          <a:p>
            <a:pPr marL="5969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92" y="1362449"/>
            <a:ext cx="4195517" cy="3146638"/>
          </a:xfrm>
          <a:prstGeom prst="rect">
            <a:avLst/>
          </a:prstGeom>
        </p:spPr>
      </p:pic>
      <p:sp>
        <p:nvSpPr>
          <p:cNvPr id="5" name="Google Shape;364;p44"/>
          <p:cNvSpPr txBox="1"/>
          <p:nvPr/>
        </p:nvSpPr>
        <p:spPr>
          <a:xfrm>
            <a:off x="4812792" y="4507135"/>
            <a:ext cx="3889248" cy="38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Times New Roman"/>
                <a:ea typeface="Average"/>
                <a:cs typeface="Times New Roman"/>
                <a:sym typeface="Times New Roman"/>
              </a:rPr>
              <a:t>Figure </a:t>
            </a:r>
            <a:r>
              <a:rPr lang="en" i="1" dirty="0" smtClean="0">
                <a:solidFill>
                  <a:schemeClr val="dk1"/>
                </a:solidFill>
                <a:latin typeface="Times New Roman"/>
                <a:ea typeface="Average"/>
                <a:cs typeface="Times New Roman"/>
                <a:sym typeface="Times New Roman"/>
              </a:rPr>
              <a:t>24. </a:t>
            </a:r>
            <a:r>
              <a:rPr lang="en" i="1" dirty="0">
                <a:solidFill>
                  <a:schemeClr val="dk1"/>
                </a:solidFill>
                <a:latin typeface="Times New Roman"/>
                <a:ea typeface="Average"/>
                <a:cs typeface="Times New Roman"/>
                <a:sym typeface="Times New Roman"/>
              </a:rPr>
              <a:t>Big Sandy River</a:t>
            </a:r>
            <a:endParaRPr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" name="Google Shape;151;p21"/>
          <p:cNvSpPr txBox="1"/>
          <p:nvPr/>
        </p:nvSpPr>
        <p:spPr>
          <a:xfrm>
            <a:off x="8761457" y="4700207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34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129649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5"/>
          <p:cNvSpPr txBox="1">
            <a:spLocks noGrp="1"/>
          </p:cNvSpPr>
          <p:nvPr>
            <p:ph type="title"/>
          </p:nvPr>
        </p:nvSpPr>
        <p:spPr>
          <a:xfrm>
            <a:off x="0" y="363745"/>
            <a:ext cx="9144000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References</a:t>
            </a:r>
            <a:endParaRPr dirty="0"/>
          </a:p>
        </p:txBody>
      </p:sp>
      <p:sp>
        <p:nvSpPr>
          <p:cNvPr id="371" name="Google Shape;371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D9D9D9"/>
                </a:solidFill>
              </a:rPr>
              <a:t>[1] U.S. EPA. “EPA Method 200.8: Determination of Trace Elements in Waters and Wastes by Inductively Coupled Plasma-Mass Spectrometry”</a:t>
            </a:r>
            <a:r>
              <a:rPr lang="en" sz="1400" b="1" dirty="0">
                <a:solidFill>
                  <a:srgbClr val="D9D9D9"/>
                </a:solidFill>
              </a:rPr>
              <a:t> </a:t>
            </a:r>
            <a:r>
              <a:rPr lang="en" sz="1400" dirty="0">
                <a:solidFill>
                  <a:srgbClr val="D9D9D9"/>
                </a:solidFill>
              </a:rPr>
              <a:t>Washington, DC. 2007</a:t>
            </a:r>
            <a:endParaRPr sz="1400" dirty="0">
              <a:solidFill>
                <a:srgbClr val="D9D9D9"/>
              </a:solidFill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D9D9D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D9D9D9"/>
                </a:solidFill>
              </a:rPr>
              <a:t>[2] U.S. EPA. “ SW-846 Test Method 6200: Field Portable X-Ray Fluorescence Spectrometry for the Determination of Elemental Concentrations in Soil and Sediment,” Washington, DC. 2007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400" dirty="0">
              <a:solidFill>
                <a:srgbClr val="D9D9D9"/>
              </a:solidFill>
            </a:endParaRPr>
          </a:p>
          <a:p>
            <a:pPr marL="0" lvl="0" indent="0">
              <a:buNone/>
            </a:pPr>
            <a:r>
              <a:rPr lang="en" sz="1400" dirty="0">
                <a:solidFill>
                  <a:srgbClr val="D9D9D9"/>
                </a:solidFill>
              </a:rPr>
              <a:t>[3] </a:t>
            </a:r>
            <a:r>
              <a:rPr lang="en-US" sz="1400" dirty="0">
                <a:solidFill>
                  <a:srgbClr val="D9D9D9"/>
                </a:solidFill>
              </a:rPr>
              <a:t>Northern Arizona University. </a:t>
            </a:r>
            <a:r>
              <a:rPr lang="en-US" sz="1400" i="1" dirty="0">
                <a:solidFill>
                  <a:srgbClr val="D9D9D9"/>
                </a:solidFill>
              </a:rPr>
              <a:t>Desert Food Chain</a:t>
            </a:r>
            <a:r>
              <a:rPr lang="en-US" sz="1400" dirty="0">
                <a:solidFill>
                  <a:srgbClr val="D9D9D9"/>
                </a:solidFill>
              </a:rPr>
              <a:t>. Available: https://www2.nau.edu/lrm22/lessons/food_chain/food_chain.html</a:t>
            </a:r>
            <a:endParaRPr dirty="0"/>
          </a:p>
        </p:txBody>
      </p:sp>
      <p:sp>
        <p:nvSpPr>
          <p:cNvPr id="4" name="Google Shape;151;p21"/>
          <p:cNvSpPr txBox="1"/>
          <p:nvPr/>
        </p:nvSpPr>
        <p:spPr>
          <a:xfrm>
            <a:off x="8650297" y="4784905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3</a:t>
            </a: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5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2404320"/>
              </p:ext>
            </p:extLst>
          </p:nvPr>
        </p:nvGraphicFramePr>
        <p:xfrm>
          <a:off x="1792572" y="735686"/>
          <a:ext cx="6032500" cy="361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51;p21"/>
          <p:cNvSpPr txBox="1"/>
          <p:nvPr/>
        </p:nvSpPr>
        <p:spPr>
          <a:xfrm>
            <a:off x="8761516" y="4788797"/>
            <a:ext cx="493703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36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2572" y="4486481"/>
            <a:ext cx="6032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verage" panose="020B0604020202020204"/>
              </a:rPr>
              <a:t>Figure 25. Lead Correlation Data</a:t>
            </a:r>
            <a:endParaRPr lang="en-US" dirty="0">
              <a:solidFill>
                <a:schemeClr val="tx1"/>
              </a:solidFill>
              <a:latin typeface="Average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0084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63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Development of Sampling and Analysis Plan </a:t>
            </a:r>
            <a:endParaRPr lang="en" dirty="0" smtClean="0"/>
          </a:p>
          <a:p>
            <a:pPr lvl="1" indent="-342900">
              <a:spcBef>
                <a:spcPts val="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dirty="0" smtClean="0"/>
              <a:t>Sampling procedure</a:t>
            </a:r>
          </a:p>
          <a:p>
            <a:pPr lvl="1" indent="-342900">
              <a:spcBef>
                <a:spcPts val="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dirty="0" smtClean="0"/>
              <a:t>Lab analysis procedure</a:t>
            </a:r>
          </a:p>
          <a:p>
            <a:pPr lvl="1" indent="-342900">
              <a:spcBef>
                <a:spcPts val="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dirty="0" smtClean="0"/>
              <a:t>Proper documentation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dirty="0" smtClean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smtClean="0"/>
              <a:t>Development </a:t>
            </a:r>
            <a:r>
              <a:rPr lang="en" dirty="0"/>
              <a:t>of Health and Safety Plan </a:t>
            </a:r>
            <a:endParaRPr lang="en" dirty="0" smtClean="0"/>
          </a:p>
          <a:p>
            <a:pPr lvl="1" indent="-342900">
              <a:spcBef>
                <a:spcPts val="0"/>
              </a:spcBef>
              <a:buSzPts val="1800"/>
              <a:buFont typeface="Arial" panose="020B0604020202020204" pitchFamily="34" charset="0"/>
              <a:buChar char="•"/>
            </a:pPr>
            <a:r>
              <a:rPr lang="en" dirty="0" smtClean="0"/>
              <a:t>Ensures health and safety on site</a:t>
            </a:r>
          </a:p>
          <a:p>
            <a:pPr lvl="1" indent="-342900">
              <a:spcBef>
                <a:spcPts val="0"/>
              </a:spcBef>
              <a:buSzPts val="1800"/>
              <a:buFont typeface="Arial" panose="020B0604020202020204" pitchFamily="34" charset="0"/>
              <a:buChar char="•"/>
            </a:pPr>
            <a:r>
              <a:rPr lang="en" dirty="0"/>
              <a:t>E</a:t>
            </a:r>
            <a:r>
              <a:rPr lang="en" dirty="0" smtClean="0"/>
              <a:t>mergency </a:t>
            </a:r>
            <a:r>
              <a:rPr lang="en" dirty="0" smtClean="0"/>
              <a:t>response </a:t>
            </a:r>
            <a:r>
              <a:rPr lang="en" dirty="0" smtClean="0"/>
              <a:t>procedure </a:t>
            </a:r>
            <a:endParaRPr dirty="0"/>
          </a:p>
        </p:txBody>
      </p:sp>
      <p:sp>
        <p:nvSpPr>
          <p:cNvPr id="82" name="Google Shape;82;p15"/>
          <p:cNvSpPr txBox="1"/>
          <p:nvPr/>
        </p:nvSpPr>
        <p:spPr>
          <a:xfrm>
            <a:off x="4654975" y="4641025"/>
            <a:ext cx="4026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Figure 3. </a:t>
            </a:r>
            <a:r>
              <a:rPr lang="en" sz="1200" i="1" dirty="0" smtClean="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Rundown Structure at Signal Mill </a:t>
            </a:r>
            <a:endParaRPr sz="1200" i="1" dirty="0">
              <a:solidFill>
                <a:srgbClr val="D9D9D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" name="Google Shape;151;p21"/>
          <p:cNvSpPr txBox="1"/>
          <p:nvPr/>
        </p:nvSpPr>
        <p:spPr>
          <a:xfrm>
            <a:off x="8832300" y="4732526"/>
            <a:ext cx="5235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3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" name="Google Shape;70;p14"/>
          <p:cNvSpPr txBox="1">
            <a:spLocks/>
          </p:cNvSpPr>
          <p:nvPr/>
        </p:nvSpPr>
        <p:spPr>
          <a:xfrm>
            <a:off x="0" y="220175"/>
            <a:ext cx="9144000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n-US" dirty="0"/>
              <a:t>Work Plan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00" y="1113459"/>
            <a:ext cx="4607221" cy="3455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0" y="345250"/>
            <a:ext cx="5173325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Field Sampling </a:t>
            </a:r>
            <a:endParaRPr dirty="0"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403087" y="1301635"/>
            <a:ext cx="3519600" cy="2758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Sampling </a:t>
            </a:r>
            <a:r>
              <a:rPr lang="en" dirty="0" smtClean="0"/>
              <a:t>occurred 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 smtClean="0"/>
              <a:t>     January 18 - 19</a:t>
            </a:r>
            <a:r>
              <a:rPr lang="en" dirty="0"/>
              <a:t>, 2019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82 soil samples collected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1800" dirty="0"/>
              <a:t>3 Background 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1800" dirty="0"/>
              <a:t>5 Hotspot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1800" dirty="0"/>
              <a:t>74 grid samples 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Flora and Fauna Survey Completed on Site </a:t>
            </a:r>
            <a:endParaRPr dirty="0"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5562" y="2680838"/>
            <a:ext cx="1990428" cy="1492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5825" y="2672537"/>
            <a:ext cx="2012550" cy="15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5010725" y="2180401"/>
            <a:ext cx="30102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Figure 4. </a:t>
            </a:r>
            <a:r>
              <a:rPr lang="en" sz="1200" i="1" dirty="0" smtClean="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Preparing </a:t>
            </a:r>
            <a:r>
              <a:rPr lang="en" sz="1200" i="1" dirty="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for sampling.  </a:t>
            </a:r>
            <a:endParaRPr sz="1200" i="1" dirty="0">
              <a:solidFill>
                <a:srgbClr val="D9D9D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6515825" y="4181950"/>
            <a:ext cx="3000000" cy="33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Figure 6.  Frog found on site</a:t>
            </a:r>
            <a:endParaRPr sz="1200" i="1" dirty="0">
              <a:solidFill>
                <a:srgbClr val="D9D9D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3325" y="345250"/>
            <a:ext cx="2464834" cy="184862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4107275" y="4181950"/>
            <a:ext cx="21828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Figure 5. </a:t>
            </a:r>
            <a:r>
              <a:rPr lang="en" sz="1200" i="1" dirty="0" smtClean="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Soil sampling</a:t>
            </a:r>
            <a:endParaRPr sz="1200" i="1" dirty="0">
              <a:solidFill>
                <a:srgbClr val="D9D9D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1" name="Google Shape;151;p21"/>
          <p:cNvSpPr txBox="1"/>
          <p:nvPr/>
        </p:nvSpPr>
        <p:spPr>
          <a:xfrm>
            <a:off x="8832300" y="4732526"/>
            <a:ext cx="5235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4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7"/>
          <p:cNvPicPr preferRelativeResize="0"/>
          <p:nvPr/>
        </p:nvPicPr>
        <p:blipFill rotWithShape="1">
          <a:blip r:embed="rId3">
            <a:alphaModFix/>
          </a:blip>
          <a:srcRect l="900" t="741" r="811" b="763"/>
          <a:stretch/>
        </p:blipFill>
        <p:spPr>
          <a:xfrm>
            <a:off x="331894" y="284480"/>
            <a:ext cx="3169920" cy="4226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3942080" y="284479"/>
            <a:ext cx="3047999" cy="4226561"/>
            <a:chOff x="4962367" y="38754"/>
            <a:chExt cx="3474293" cy="4762042"/>
          </a:xfrm>
        </p:grpSpPr>
        <p:pic>
          <p:nvPicPr>
            <p:cNvPr id="103" name="Google Shape;103;p17"/>
            <p:cNvPicPr preferRelativeResize="0"/>
            <p:nvPr/>
          </p:nvPicPr>
          <p:blipFill rotWithShape="1">
            <a:blip r:embed="rId3">
              <a:alphaModFix/>
            </a:blip>
            <a:srcRect l="1017" t="801" r="255" b="783"/>
            <a:stretch/>
          </p:blipFill>
          <p:spPr>
            <a:xfrm>
              <a:off x="4962367" y="38754"/>
              <a:ext cx="3474293" cy="47620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17"/>
            <p:cNvSpPr/>
            <p:nvPr/>
          </p:nvSpPr>
          <p:spPr>
            <a:xfrm>
              <a:off x="7703075" y="1808850"/>
              <a:ext cx="258300" cy="348600"/>
            </a:xfrm>
            <a:prstGeom prst="mathMultiply">
              <a:avLst>
                <a:gd name="adj1" fmla="val 23520"/>
              </a:avLst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7703075" y="3942450"/>
              <a:ext cx="258300" cy="348600"/>
            </a:xfrm>
            <a:prstGeom prst="mathMultiply">
              <a:avLst>
                <a:gd name="adj1" fmla="val 23520"/>
              </a:avLst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7703075" y="3104250"/>
              <a:ext cx="258300" cy="348600"/>
            </a:xfrm>
            <a:prstGeom prst="mathMultiply">
              <a:avLst>
                <a:gd name="adj1" fmla="val 23520"/>
              </a:avLst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6864875" y="4399650"/>
              <a:ext cx="258300" cy="348600"/>
            </a:xfrm>
            <a:prstGeom prst="mathMultiply">
              <a:avLst>
                <a:gd name="adj1" fmla="val 23520"/>
              </a:avLst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6255275" y="818250"/>
              <a:ext cx="258300" cy="348600"/>
            </a:xfrm>
            <a:prstGeom prst="mathMultiply">
              <a:avLst>
                <a:gd name="adj1" fmla="val 23520"/>
              </a:avLst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6026675" y="818250"/>
              <a:ext cx="258300" cy="348600"/>
            </a:xfrm>
            <a:prstGeom prst="mathMultiply">
              <a:avLst>
                <a:gd name="adj1" fmla="val 23520"/>
              </a:avLst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6483875" y="818250"/>
              <a:ext cx="258300" cy="348600"/>
            </a:xfrm>
            <a:prstGeom prst="mathMultiply">
              <a:avLst>
                <a:gd name="adj1" fmla="val 23520"/>
              </a:avLst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17"/>
          <p:cNvSpPr txBox="1"/>
          <p:nvPr/>
        </p:nvSpPr>
        <p:spPr>
          <a:xfrm>
            <a:off x="254737" y="4537866"/>
            <a:ext cx="3865200" cy="2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Figure 7. Original Sampling Grid.  </a:t>
            </a:r>
            <a:endParaRPr sz="1200" i="1" dirty="0">
              <a:solidFill>
                <a:srgbClr val="D9D9D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3757458" y="4562415"/>
            <a:ext cx="3865200" cy="2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Figure 8.  Sampling Grid Showing Excluded Samples.  </a:t>
            </a:r>
            <a:endParaRPr sz="1200" i="1" dirty="0">
              <a:solidFill>
                <a:srgbClr val="D9D9D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4" name="Google Shape;151;p21"/>
          <p:cNvSpPr txBox="1"/>
          <p:nvPr/>
        </p:nvSpPr>
        <p:spPr>
          <a:xfrm>
            <a:off x="8832300" y="4732526"/>
            <a:ext cx="5235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5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1528" y="1294544"/>
            <a:ext cx="1058238" cy="71919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380639" y="0"/>
            <a:ext cx="1266725" cy="51435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76546" y="1381761"/>
            <a:ext cx="1270818" cy="1932908"/>
          </a:xfrm>
          <a:prstGeom prst="rect">
            <a:avLst/>
          </a:prstGeom>
          <a:solidFill>
            <a:schemeClr val="accent2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19937" y="2417862"/>
            <a:ext cx="5692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500680" y="1538075"/>
            <a:ext cx="1191720" cy="276999"/>
            <a:chOff x="7500680" y="1431121"/>
            <a:chExt cx="1191720" cy="276999"/>
          </a:xfrm>
        </p:grpSpPr>
        <p:sp>
          <p:nvSpPr>
            <p:cNvPr id="18" name="Rectangle 17"/>
            <p:cNvSpPr/>
            <p:nvPr/>
          </p:nvSpPr>
          <p:spPr>
            <a:xfrm>
              <a:off x="7500680" y="1439817"/>
              <a:ext cx="200551" cy="215757"/>
            </a:xfrm>
            <a:prstGeom prst="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86625" y="1431121"/>
              <a:ext cx="10057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Signal Mill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498552" y="2051329"/>
            <a:ext cx="1148812" cy="461665"/>
            <a:chOff x="7493508" y="1724653"/>
            <a:chExt cx="1148812" cy="461665"/>
          </a:xfrm>
        </p:grpSpPr>
        <p:sp>
          <p:nvSpPr>
            <p:cNvPr id="17" name="Google Shape;104;p17"/>
            <p:cNvSpPr/>
            <p:nvPr/>
          </p:nvSpPr>
          <p:spPr>
            <a:xfrm>
              <a:off x="7493508" y="1757718"/>
              <a:ext cx="258300" cy="348600"/>
            </a:xfrm>
            <a:prstGeom prst="mathMultiply">
              <a:avLst>
                <a:gd name="adj1" fmla="val 23520"/>
              </a:avLst>
            </a:prstGeom>
            <a:solidFill>
              <a:srgbClr val="0000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736676" y="1724653"/>
              <a:ext cx="9056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Excluded Samples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427303" y="2756471"/>
            <a:ext cx="1242579" cy="461665"/>
            <a:chOff x="7449821" y="2436241"/>
            <a:chExt cx="1242579" cy="461665"/>
          </a:xfrm>
        </p:grpSpPr>
        <p:cxnSp>
          <p:nvCxnSpPr>
            <p:cNvPr id="41" name="Curved Connector 40"/>
            <p:cNvCxnSpPr/>
            <p:nvPr/>
          </p:nvCxnSpPr>
          <p:spPr>
            <a:xfrm flipV="1">
              <a:off x="7449821" y="2623418"/>
              <a:ext cx="345674" cy="2"/>
            </a:xfrm>
            <a:prstGeom prst="curved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7756852" y="2436241"/>
              <a:ext cx="935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Direction of Flow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520103" y="688661"/>
            <a:ext cx="1182262" cy="1321571"/>
            <a:chOff x="2582319" y="906721"/>
            <a:chExt cx="1182262" cy="1321571"/>
          </a:xfrm>
        </p:grpSpPr>
        <p:cxnSp>
          <p:nvCxnSpPr>
            <p:cNvPr id="33" name="Straight Arrow Connector 32"/>
            <p:cNvCxnSpPr/>
            <p:nvPr/>
          </p:nvCxnSpPr>
          <p:spPr>
            <a:xfrm flipH="1">
              <a:off x="2582319" y="1426230"/>
              <a:ext cx="128574" cy="5213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Arc 33"/>
            <p:cNvSpPr/>
            <p:nvPr/>
          </p:nvSpPr>
          <p:spPr>
            <a:xfrm rot="16892558">
              <a:off x="2567861" y="1031572"/>
              <a:ext cx="1321571" cy="1071869"/>
            </a:xfrm>
            <a:prstGeom prst="arc">
              <a:avLst>
                <a:gd name="adj1" fmla="val 16200000"/>
                <a:gd name="adj2" fmla="val 19562447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6958" y="3092345"/>
            <a:ext cx="1696153" cy="340085"/>
            <a:chOff x="289848" y="3101601"/>
            <a:chExt cx="1696153" cy="340085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1581112" y="3221802"/>
              <a:ext cx="274781" cy="1215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c 36"/>
            <p:cNvSpPr/>
            <p:nvPr/>
          </p:nvSpPr>
          <p:spPr>
            <a:xfrm rot="754632">
              <a:off x="289848" y="3101601"/>
              <a:ext cx="1696153" cy="340085"/>
            </a:xfrm>
            <a:prstGeom prst="arc">
              <a:avLst>
                <a:gd name="adj1" fmla="val 12813691"/>
                <a:gd name="adj2" fmla="val 20457407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8832300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Drying and Sieving</a:t>
            </a:r>
            <a:endParaRPr dirty="0"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130470" y="1716032"/>
            <a:ext cx="4332300" cy="2314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Each sample was oven dried at 60 ℃ to prevent loss of mercury </a:t>
            </a:r>
            <a:r>
              <a:rPr lang="en" dirty="0" smtClean="0"/>
              <a:t>     (EPA </a:t>
            </a:r>
            <a:r>
              <a:rPr lang="en" dirty="0"/>
              <a:t>Method 200.8) [1].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Samples are sieved to the No. 40 sieve </a:t>
            </a:r>
            <a:r>
              <a:rPr lang="en" dirty="0" smtClean="0"/>
              <a:t>(deviation from EPA method 6200) [2].</a:t>
            </a:r>
            <a:endParaRPr dirty="0" smtClean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1512" y="78612"/>
            <a:ext cx="2314297" cy="308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1;p21"/>
          <p:cNvSpPr txBox="1"/>
          <p:nvPr/>
        </p:nvSpPr>
        <p:spPr>
          <a:xfrm>
            <a:off x="8832300" y="4732526"/>
            <a:ext cx="5235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6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" name="Google Shape;82;p15"/>
          <p:cNvSpPr txBox="1"/>
          <p:nvPr/>
        </p:nvSpPr>
        <p:spPr>
          <a:xfrm>
            <a:off x="6846696" y="3137125"/>
            <a:ext cx="2297304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Figure 9. Mechanical Shaker</a:t>
            </a:r>
            <a:endParaRPr sz="1200" i="1" dirty="0">
              <a:solidFill>
                <a:srgbClr val="D9D9D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0" name="Google Shape;82;p15"/>
          <p:cNvSpPr txBox="1"/>
          <p:nvPr/>
        </p:nvSpPr>
        <p:spPr>
          <a:xfrm>
            <a:off x="4868877" y="4464265"/>
            <a:ext cx="2126766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Figure 10. No. 40 Sieve</a:t>
            </a:r>
            <a:endParaRPr sz="1200" i="1" dirty="0">
              <a:solidFill>
                <a:srgbClr val="D9D9D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050" name="Picture 2" descr="https://lh6.googleusercontent.com/0is0KCbtzw20YrxEgt5fhST9ofjz4cFaGsIjhD0Pe33Gj2RJ0OIW9dBXuJ09G2HSmrEcfTkBMCFHwJBFHKKwrohn1vOUE3cJAjQIVDwL76Uug53EYtfJdNAGo9397E4Nmmn14mdoX9Q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8" b="2259"/>
          <a:stretch/>
        </p:blipFill>
        <p:spPr bwMode="auto">
          <a:xfrm>
            <a:off x="4717224" y="2196610"/>
            <a:ext cx="2129472" cy="227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0" y="165485"/>
            <a:ext cx="9144000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X-Ray Fluorescence Analysis</a:t>
            </a:r>
            <a:endParaRPr dirty="0"/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4150" y="898275"/>
            <a:ext cx="2865727" cy="382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300" y="898275"/>
            <a:ext cx="4963002" cy="382097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627900" y="4692926"/>
            <a:ext cx="4489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Figure 11. Sample Cups Prepared for Analysis</a:t>
            </a:r>
            <a:endParaRPr i="1" dirty="0">
              <a:solidFill>
                <a:schemeClr val="dk1"/>
              </a:solidFill>
              <a:latin typeface="Average" panose="020B060402020202020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5472652" y="4719244"/>
            <a:ext cx="34779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Figure 12. Sample Bags next to Finished XRF</a:t>
            </a:r>
            <a:endParaRPr sz="1200" i="1" dirty="0">
              <a:solidFill>
                <a:schemeClr val="dk1"/>
              </a:solidFill>
              <a:latin typeface="Average" panose="020B060402020202020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51;p21"/>
          <p:cNvSpPr txBox="1"/>
          <p:nvPr/>
        </p:nvSpPr>
        <p:spPr>
          <a:xfrm>
            <a:off x="8832300" y="4732526"/>
            <a:ext cx="5235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7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450" y="849075"/>
            <a:ext cx="2865733" cy="382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3683" y="849075"/>
            <a:ext cx="2865733" cy="382097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/>
          <p:nvPr/>
        </p:nvSpPr>
        <p:spPr>
          <a:xfrm>
            <a:off x="141413" y="4670050"/>
            <a:ext cx="4489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Figure 13. Sample Cup in the Stand Ready for Analysis</a:t>
            </a:r>
            <a:endParaRPr sz="1200" i="1" dirty="0">
              <a:solidFill>
                <a:schemeClr val="dk1"/>
              </a:solidFill>
              <a:latin typeface="Average" panose="020B060402020202020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" name="Google Shape;141;p20"/>
          <p:cNvSpPr txBox="1"/>
          <p:nvPr/>
        </p:nvSpPr>
        <p:spPr>
          <a:xfrm>
            <a:off x="4241649" y="4670050"/>
            <a:ext cx="4489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chemeClr val="dk1"/>
                </a:solidFill>
                <a:latin typeface="Average" panose="020B0604020202020204" charset="0"/>
                <a:ea typeface="Times New Roman"/>
                <a:cs typeface="Times New Roman"/>
                <a:sym typeface="Times New Roman"/>
              </a:rPr>
              <a:t>Figure 14. Mobile Stand used in Analysis</a:t>
            </a:r>
            <a:endParaRPr sz="1200" i="1" dirty="0">
              <a:solidFill>
                <a:schemeClr val="dk1"/>
              </a:solidFill>
              <a:latin typeface="Average" panose="020B060402020202020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51;p21"/>
          <p:cNvSpPr txBox="1"/>
          <p:nvPr/>
        </p:nvSpPr>
        <p:spPr>
          <a:xfrm>
            <a:off x="8832300" y="4732526"/>
            <a:ext cx="5235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8</a:t>
            </a:r>
            <a:endParaRPr dirty="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" name="Google Shape;127;p19"/>
          <p:cNvSpPr txBox="1">
            <a:spLocks noGrp="1"/>
          </p:cNvSpPr>
          <p:nvPr>
            <p:ph type="title"/>
          </p:nvPr>
        </p:nvSpPr>
        <p:spPr>
          <a:xfrm>
            <a:off x="0" y="145165"/>
            <a:ext cx="9144000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X-Ray Fluorescence Analysis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2039</Words>
  <Application>Microsoft Office PowerPoint</Application>
  <PresentationFormat>On-screen Show (16:9)</PresentationFormat>
  <Paragraphs>714</Paragraphs>
  <Slides>37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Average</vt:lpstr>
      <vt:lpstr>Oswald</vt:lpstr>
      <vt:lpstr>Roboto</vt:lpstr>
      <vt:lpstr>Times New Roman</vt:lpstr>
      <vt:lpstr>Slate</vt:lpstr>
      <vt:lpstr>PowerPoint Presentation</vt:lpstr>
      <vt:lpstr>Project Introduction</vt:lpstr>
      <vt:lpstr>Location</vt:lpstr>
      <vt:lpstr>PowerPoint Presentation</vt:lpstr>
      <vt:lpstr>Field Sampling </vt:lpstr>
      <vt:lpstr>PowerPoint Presentation</vt:lpstr>
      <vt:lpstr> Drying and Sieving</vt:lpstr>
      <vt:lpstr>X-Ray Fluorescence Analysis</vt:lpstr>
      <vt:lpstr>X-Ray Fluorescence Analysis</vt:lpstr>
      <vt:lpstr>X-Ray Fluorescence Data</vt:lpstr>
      <vt:lpstr>X-Ray Fluorescence Data</vt:lpstr>
      <vt:lpstr>Contaminants of Concern</vt:lpstr>
      <vt:lpstr>PowerPoint Presentation</vt:lpstr>
      <vt:lpstr>PowerPoint Presentation</vt:lpstr>
      <vt:lpstr>Acid Digestion</vt:lpstr>
      <vt:lpstr>Acid Digestion</vt:lpstr>
      <vt:lpstr>Data Correlation </vt:lpstr>
      <vt:lpstr>Human Health Risk Assessment</vt:lpstr>
      <vt:lpstr>PowerPoint Presentation</vt:lpstr>
      <vt:lpstr>Human Health Risk Assessment</vt:lpstr>
      <vt:lpstr>Human Health Risk Assessment - Arsenic</vt:lpstr>
      <vt:lpstr>Human Health Risk Assessment - Manganese</vt:lpstr>
      <vt:lpstr>Human Risk Assessment- Lead (Adults)</vt:lpstr>
      <vt:lpstr>Human Risk Assessment- Lead (Children)   </vt:lpstr>
      <vt:lpstr>PowerPoint Presentation</vt:lpstr>
      <vt:lpstr>PowerPoint Presentation</vt:lpstr>
      <vt:lpstr>Ecological Risk Assessment</vt:lpstr>
      <vt:lpstr>Ecological Risk Assessment</vt:lpstr>
      <vt:lpstr>PowerPoint Presentation</vt:lpstr>
      <vt:lpstr>PowerPoint Presentation</vt:lpstr>
      <vt:lpstr>Project Hours</vt:lpstr>
      <vt:lpstr>Project Hours</vt:lpstr>
      <vt:lpstr>Cost of Engineering Services</vt:lpstr>
      <vt:lpstr>Cost of Engineering Services</vt:lpstr>
      <vt:lpstr>Project Impacts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Angelina Cruse</dc:creator>
  <cp:lastModifiedBy>Anna Gorman</cp:lastModifiedBy>
  <cp:revision>110</cp:revision>
  <dcterms:modified xsi:type="dcterms:W3CDTF">2019-04-25T19:21:36Z</dcterms:modified>
</cp:coreProperties>
</file>